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sldIdLst>
    <p:sldId id="256" r:id="rId2"/>
    <p:sldId id="257" r:id="rId3"/>
    <p:sldId id="258" r:id="rId4"/>
    <p:sldId id="278" r:id="rId5"/>
    <p:sldId id="259" r:id="rId6"/>
    <p:sldId id="274" r:id="rId7"/>
    <p:sldId id="289" r:id="rId8"/>
    <p:sldId id="277" r:id="rId9"/>
    <p:sldId id="279" r:id="rId10"/>
    <p:sldId id="293" r:id="rId11"/>
    <p:sldId id="291" r:id="rId12"/>
    <p:sldId id="280" r:id="rId13"/>
    <p:sldId id="290" r:id="rId14"/>
    <p:sldId id="281" r:id="rId15"/>
    <p:sldId id="294" r:id="rId16"/>
    <p:sldId id="287" r:id="rId17"/>
    <p:sldId id="285" r:id="rId18"/>
    <p:sldId id="267" r:id="rId19"/>
    <p:sldId id="295" r:id="rId20"/>
    <p:sldId id="297" r:id="rId21"/>
    <p:sldId id="296" r:id="rId22"/>
    <p:sldId id="262" r:id="rId23"/>
    <p:sldId id="263" r:id="rId24"/>
    <p:sldId id="264" r:id="rId25"/>
    <p:sldId id="276" r:id="rId26"/>
    <p:sldId id="273" r:id="rId27"/>
    <p:sldId id="26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8DF337-D5E9-45C6-8A2A-4AEE1703CD8D}"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3900FC-B16D-47EE-BD76-A53C87965F1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112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DF337-D5E9-45C6-8A2A-4AEE1703CD8D}"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3900FC-B16D-47EE-BD76-A53C87965F14}" type="slidenum">
              <a:rPr lang="en-IN" smtClean="0"/>
              <a:t>‹#›</a:t>
            </a:fld>
            <a:endParaRPr lang="en-IN"/>
          </a:p>
        </p:txBody>
      </p:sp>
    </p:spTree>
    <p:extLst>
      <p:ext uri="{BB962C8B-B14F-4D97-AF65-F5344CB8AC3E}">
        <p14:creationId xmlns:p14="http://schemas.microsoft.com/office/powerpoint/2010/main" val="3601418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DF337-D5E9-45C6-8A2A-4AEE1703CD8D}"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3900FC-B16D-47EE-BD76-A53C87965F14}" type="slidenum">
              <a:rPr lang="en-IN" smtClean="0"/>
              <a:t>‹#›</a:t>
            </a:fld>
            <a:endParaRPr lang="en-IN"/>
          </a:p>
        </p:txBody>
      </p:sp>
    </p:spTree>
    <p:extLst>
      <p:ext uri="{BB962C8B-B14F-4D97-AF65-F5344CB8AC3E}">
        <p14:creationId xmlns:p14="http://schemas.microsoft.com/office/powerpoint/2010/main" val="355362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DF337-D5E9-45C6-8A2A-4AEE1703CD8D}"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3900FC-B16D-47EE-BD76-A53C87965F14}" type="slidenum">
              <a:rPr lang="en-IN" smtClean="0"/>
              <a:t>‹#›</a:t>
            </a:fld>
            <a:endParaRPr lang="en-IN"/>
          </a:p>
        </p:txBody>
      </p:sp>
    </p:spTree>
    <p:extLst>
      <p:ext uri="{BB962C8B-B14F-4D97-AF65-F5344CB8AC3E}">
        <p14:creationId xmlns:p14="http://schemas.microsoft.com/office/powerpoint/2010/main" val="2356936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8DF337-D5E9-45C6-8A2A-4AEE1703CD8D}" type="datetimeFigureOut">
              <a:rPr lang="en-IN" smtClean="0"/>
              <a:t>14-06-2021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3900FC-B16D-47EE-BD76-A53C87965F1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779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8DF337-D5E9-45C6-8A2A-4AEE1703CD8D}"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3900FC-B16D-47EE-BD76-A53C87965F14}" type="slidenum">
              <a:rPr lang="en-IN" smtClean="0"/>
              <a:t>‹#›</a:t>
            </a:fld>
            <a:endParaRPr lang="en-IN"/>
          </a:p>
        </p:txBody>
      </p:sp>
    </p:spTree>
    <p:extLst>
      <p:ext uri="{BB962C8B-B14F-4D97-AF65-F5344CB8AC3E}">
        <p14:creationId xmlns:p14="http://schemas.microsoft.com/office/powerpoint/2010/main" val="2079869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8DF337-D5E9-45C6-8A2A-4AEE1703CD8D}" type="datetimeFigureOut">
              <a:rPr lang="en-IN" smtClean="0"/>
              <a:t>14-06-2021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3900FC-B16D-47EE-BD76-A53C87965F14}" type="slidenum">
              <a:rPr lang="en-IN" smtClean="0"/>
              <a:t>‹#›</a:t>
            </a:fld>
            <a:endParaRPr lang="en-IN"/>
          </a:p>
        </p:txBody>
      </p:sp>
    </p:spTree>
    <p:extLst>
      <p:ext uri="{BB962C8B-B14F-4D97-AF65-F5344CB8AC3E}">
        <p14:creationId xmlns:p14="http://schemas.microsoft.com/office/powerpoint/2010/main" val="355484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8DF337-D5E9-45C6-8A2A-4AEE1703CD8D}" type="datetimeFigureOut">
              <a:rPr lang="en-IN" smtClean="0"/>
              <a:t>14-06-2021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03900FC-B16D-47EE-BD76-A53C87965F14}" type="slidenum">
              <a:rPr lang="en-IN" smtClean="0"/>
              <a:t>‹#›</a:t>
            </a:fld>
            <a:endParaRPr lang="en-IN"/>
          </a:p>
        </p:txBody>
      </p:sp>
    </p:spTree>
    <p:extLst>
      <p:ext uri="{BB962C8B-B14F-4D97-AF65-F5344CB8AC3E}">
        <p14:creationId xmlns:p14="http://schemas.microsoft.com/office/powerpoint/2010/main" val="1436322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8DF337-D5E9-45C6-8A2A-4AEE1703CD8D}" type="datetimeFigureOut">
              <a:rPr lang="en-IN" smtClean="0"/>
              <a:t>14-06-2021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F03900FC-B16D-47EE-BD76-A53C87965F14}" type="slidenum">
              <a:rPr lang="en-IN" smtClean="0"/>
              <a:t>‹#›</a:t>
            </a:fld>
            <a:endParaRPr lang="en-IN"/>
          </a:p>
        </p:txBody>
      </p:sp>
    </p:spTree>
    <p:extLst>
      <p:ext uri="{BB962C8B-B14F-4D97-AF65-F5344CB8AC3E}">
        <p14:creationId xmlns:p14="http://schemas.microsoft.com/office/powerpoint/2010/main" val="1207815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E8DF337-D5E9-45C6-8A2A-4AEE1703CD8D}" type="datetimeFigureOut">
              <a:rPr lang="en-IN" smtClean="0"/>
              <a:t>14-06-2021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03900FC-B16D-47EE-BD76-A53C87965F14}" type="slidenum">
              <a:rPr lang="en-IN" smtClean="0"/>
              <a:t>‹#›</a:t>
            </a:fld>
            <a:endParaRPr lang="en-IN"/>
          </a:p>
        </p:txBody>
      </p:sp>
    </p:spTree>
    <p:extLst>
      <p:ext uri="{BB962C8B-B14F-4D97-AF65-F5344CB8AC3E}">
        <p14:creationId xmlns:p14="http://schemas.microsoft.com/office/powerpoint/2010/main" val="3216586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8DF337-D5E9-45C6-8A2A-4AEE1703CD8D}" type="datetimeFigureOut">
              <a:rPr lang="en-IN" smtClean="0"/>
              <a:t>14-06-2021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3900FC-B16D-47EE-BD76-A53C87965F14}" type="slidenum">
              <a:rPr lang="en-IN" smtClean="0"/>
              <a:t>‹#›</a:t>
            </a:fld>
            <a:endParaRPr lang="en-IN"/>
          </a:p>
        </p:txBody>
      </p:sp>
    </p:spTree>
    <p:extLst>
      <p:ext uri="{BB962C8B-B14F-4D97-AF65-F5344CB8AC3E}">
        <p14:creationId xmlns:p14="http://schemas.microsoft.com/office/powerpoint/2010/main" val="3218108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E8DF337-D5E9-45C6-8A2A-4AEE1703CD8D}" type="datetimeFigureOut">
              <a:rPr lang="en-IN" smtClean="0"/>
              <a:t>14-06-2021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03900FC-B16D-47EE-BD76-A53C87965F1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27592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D89DA1-5B71-411D-982A-13A4A6C35E38}"/>
              </a:ext>
            </a:extLst>
          </p:cNvPr>
          <p:cNvSpPr txBox="1"/>
          <p:nvPr/>
        </p:nvSpPr>
        <p:spPr>
          <a:xfrm>
            <a:off x="1449832" y="233180"/>
            <a:ext cx="9646326" cy="1354217"/>
          </a:xfrm>
          <a:prstGeom prst="rect">
            <a:avLst/>
          </a:prstGeom>
          <a:noFill/>
        </p:spPr>
        <p:txBody>
          <a:bodyPr wrap="square">
            <a:spAutoFit/>
          </a:bodyPr>
          <a:lstStyle/>
          <a:p>
            <a:pPr algn="ctr"/>
            <a:r>
              <a:rPr lang="en-IN" sz="2400" b="1" dirty="0">
                <a:latin typeface="Times New Roman" panose="02020603050405020304" pitchFamily="18" charset="0"/>
                <a:cs typeface="Times New Roman" panose="02020603050405020304" pitchFamily="18" charset="0"/>
              </a:rPr>
              <a:t>Design of Sign Language Interpreter using Deep Learning and OpenCV</a:t>
            </a:r>
          </a:p>
          <a:p>
            <a:pPr algn="ctr"/>
            <a:endParaRPr lang="en-IN" sz="1000"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Under the supervision of: </a:t>
            </a:r>
            <a:r>
              <a:rPr lang="en-IN" b="1" dirty="0">
                <a:solidFill>
                  <a:srgbClr val="002060"/>
                </a:solidFill>
                <a:latin typeface="Times New Roman" panose="02020603050405020304" pitchFamily="18" charset="0"/>
                <a:cs typeface="Times New Roman" panose="02020603050405020304" pitchFamily="18" charset="0"/>
              </a:rPr>
              <a:t>Mrs. Kamaldeep Sharma (Assistant Professor at SEEE, LPU)</a:t>
            </a:r>
          </a:p>
          <a:p>
            <a:pPr algn="ctr"/>
            <a:endParaRPr lang="en-IN" sz="1000" b="1" dirty="0">
              <a:latin typeface="Times New Roman" panose="02020603050405020304" pitchFamily="18" charset="0"/>
              <a:cs typeface="Times New Roman" panose="02020603050405020304" pitchFamily="18" charset="0"/>
            </a:endParaRPr>
          </a:p>
          <a:p>
            <a:pPr algn="ctr"/>
            <a:r>
              <a:rPr lang="en-IN" sz="2000" b="1" u="sng" dirty="0">
                <a:latin typeface="Times New Roman" panose="02020603050405020304" pitchFamily="18" charset="0"/>
                <a:cs typeface="Times New Roman" panose="02020603050405020304" pitchFamily="18" charset="0"/>
              </a:rPr>
              <a:t>Capstone Group: EC055</a:t>
            </a:r>
            <a:r>
              <a:rPr lang="en-IN" sz="2000" b="1" dirty="0">
                <a:latin typeface="Times New Roman" panose="02020603050405020304" pitchFamily="18" charset="0"/>
                <a:cs typeface="Times New Roman" panose="02020603050405020304" pitchFamily="18" charset="0"/>
              </a:rPr>
              <a:t>   </a:t>
            </a:r>
            <a:r>
              <a:rPr lang="en-IN" sz="2000" b="1" u="sng" dirty="0">
                <a:latin typeface="Times New Roman" panose="02020603050405020304" pitchFamily="18" charset="0"/>
                <a:cs typeface="Times New Roman" panose="02020603050405020304" pitchFamily="18" charset="0"/>
              </a:rPr>
              <a:t>Batch: 2017-2021</a:t>
            </a:r>
          </a:p>
        </p:txBody>
      </p:sp>
      <p:pic>
        <p:nvPicPr>
          <p:cNvPr id="10" name="Picture 9">
            <a:extLst>
              <a:ext uri="{FF2B5EF4-FFF2-40B4-BE49-F238E27FC236}">
                <a16:creationId xmlns:a16="http://schemas.microsoft.com/office/drawing/2014/main" id="{8E32097C-A90E-44E5-8941-EB8EC0589E1E}"/>
              </a:ext>
            </a:extLst>
          </p:cNvPr>
          <p:cNvPicPr>
            <a:picLocks noChangeAspect="1"/>
          </p:cNvPicPr>
          <p:nvPr/>
        </p:nvPicPr>
        <p:blipFill>
          <a:blip r:embed="rId2"/>
          <a:stretch>
            <a:fillRect/>
          </a:stretch>
        </p:blipFill>
        <p:spPr>
          <a:xfrm>
            <a:off x="3771677" y="1712208"/>
            <a:ext cx="5002636" cy="2490076"/>
          </a:xfrm>
          <a:prstGeom prst="rect">
            <a:avLst/>
          </a:prstGeom>
        </p:spPr>
      </p:pic>
      <p:sp>
        <p:nvSpPr>
          <p:cNvPr id="11" name="TextBox 10">
            <a:extLst>
              <a:ext uri="{FF2B5EF4-FFF2-40B4-BE49-F238E27FC236}">
                <a16:creationId xmlns:a16="http://schemas.microsoft.com/office/drawing/2014/main" id="{20346ACD-F25A-4201-8FF3-15A11E86C7D3}"/>
              </a:ext>
            </a:extLst>
          </p:cNvPr>
          <p:cNvSpPr txBox="1"/>
          <p:nvPr/>
        </p:nvSpPr>
        <p:spPr>
          <a:xfrm>
            <a:off x="959510" y="4451905"/>
            <a:ext cx="10227260" cy="1969770"/>
          </a:xfrm>
          <a:prstGeom prst="rect">
            <a:avLst/>
          </a:prstGeom>
          <a:noFill/>
        </p:spPr>
        <p:txBody>
          <a:bodyPr wrap="square" rtlCol="0">
            <a:spAutoFit/>
          </a:bodyPr>
          <a:lstStyle/>
          <a:p>
            <a:pPr algn="just"/>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Presentation By:</a:t>
            </a:r>
            <a:r>
              <a:rPr lang="en-IN" dirty="0">
                <a:latin typeface="Times New Roman" panose="02020603050405020304" pitchFamily="18" charset="0"/>
                <a:cs typeface="Times New Roman" panose="02020603050405020304" pitchFamily="18" charset="0"/>
              </a:rPr>
              <a:t> </a:t>
            </a:r>
            <a:r>
              <a:rPr lang="en-IN" b="1" dirty="0">
                <a:solidFill>
                  <a:srgbClr val="002060"/>
                </a:solidFill>
                <a:latin typeface="Times New Roman" panose="02020603050405020304" pitchFamily="18" charset="0"/>
                <a:cs typeface="Times New Roman" panose="02020603050405020304" pitchFamily="18" charset="0"/>
              </a:rPr>
              <a:t>Brajesh Kumar (11706496) </a:t>
            </a:r>
            <a:r>
              <a:rPr lang="en-IN" b="1" dirty="0">
                <a:latin typeface="Times New Roman" panose="02020603050405020304" pitchFamily="18" charset="0"/>
                <a:cs typeface="Times New Roman" panose="02020603050405020304" pitchFamily="18" charset="0"/>
              </a:rPr>
              <a:t>, </a:t>
            </a:r>
            <a:r>
              <a:rPr lang="en-IN" b="1" dirty="0">
                <a:solidFill>
                  <a:srgbClr val="002060"/>
                </a:solidFill>
                <a:latin typeface="Times New Roman" panose="02020603050405020304" pitchFamily="18" charset="0"/>
                <a:cs typeface="Times New Roman" panose="02020603050405020304" pitchFamily="18" charset="0"/>
              </a:rPr>
              <a:t>Deepti Sehgal (11703036) </a:t>
            </a:r>
            <a:r>
              <a:rPr lang="en-IN" dirty="0">
                <a:latin typeface="Times New Roman" panose="02020603050405020304" pitchFamily="18" charset="0"/>
                <a:cs typeface="Times New Roman" panose="02020603050405020304" pitchFamily="18" charset="0"/>
              </a:rPr>
              <a:t>and</a:t>
            </a:r>
            <a:r>
              <a:rPr lang="en-IN" b="1" dirty="0">
                <a:latin typeface="Times New Roman" panose="02020603050405020304" pitchFamily="18" charset="0"/>
                <a:cs typeface="Times New Roman" panose="02020603050405020304" pitchFamily="18" charset="0"/>
              </a:rPr>
              <a:t> </a:t>
            </a:r>
            <a:r>
              <a:rPr lang="en-IN" b="1" dirty="0">
                <a:solidFill>
                  <a:srgbClr val="002060"/>
                </a:solidFill>
                <a:latin typeface="Times New Roman" panose="02020603050405020304" pitchFamily="18" charset="0"/>
                <a:cs typeface="Times New Roman" panose="02020603050405020304" pitchFamily="18" charset="0"/>
              </a:rPr>
              <a:t>Ayan Kaushik (11716863)</a:t>
            </a:r>
          </a:p>
          <a:p>
            <a:pPr algn="ctr"/>
            <a:endParaRPr lang="en-IN" b="1" dirty="0">
              <a:solidFill>
                <a:srgbClr val="002060"/>
              </a:solidFill>
              <a:latin typeface="Times New Roman" panose="02020603050405020304" pitchFamily="18" charset="0"/>
              <a:cs typeface="Times New Roman" panose="02020603050405020304" pitchFamily="18" charset="0"/>
            </a:endParaRPr>
          </a:p>
          <a:p>
            <a:pPr algn="ctr"/>
            <a:r>
              <a:rPr lang="en-IN" sz="1600" b="1" dirty="0">
                <a:latin typeface="Times New Roman" panose="02020603050405020304" pitchFamily="18" charset="0"/>
                <a:cs typeface="Times New Roman" panose="02020603050405020304" pitchFamily="18" charset="0"/>
              </a:rPr>
              <a:t>School of Electronics and Electrical Engineering, </a:t>
            </a:r>
          </a:p>
          <a:p>
            <a:pPr algn="ctr"/>
            <a:r>
              <a:rPr lang="en-IN" sz="1600" b="1" dirty="0">
                <a:latin typeface="Times New Roman" panose="02020603050405020304" pitchFamily="18" charset="0"/>
                <a:cs typeface="Times New Roman" panose="02020603050405020304" pitchFamily="18" charset="0"/>
              </a:rPr>
              <a:t>Lovely Professional University, Phagwara, Punjab, India</a:t>
            </a:r>
          </a:p>
          <a:p>
            <a:pPr algn="just"/>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6451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8A852E-085D-4347-8110-BAF08F829BA6}"/>
              </a:ext>
            </a:extLst>
          </p:cNvPr>
          <p:cNvPicPr>
            <a:picLocks noChangeAspect="1"/>
          </p:cNvPicPr>
          <p:nvPr/>
        </p:nvPicPr>
        <p:blipFill>
          <a:blip r:embed="rId2"/>
          <a:stretch>
            <a:fillRect/>
          </a:stretch>
        </p:blipFill>
        <p:spPr>
          <a:xfrm>
            <a:off x="0" y="1"/>
            <a:ext cx="12192000" cy="6685316"/>
          </a:xfrm>
          <a:prstGeom prst="rect">
            <a:avLst/>
          </a:prstGeom>
        </p:spPr>
      </p:pic>
    </p:spTree>
    <p:extLst>
      <p:ext uri="{BB962C8B-B14F-4D97-AF65-F5344CB8AC3E}">
        <p14:creationId xmlns:p14="http://schemas.microsoft.com/office/powerpoint/2010/main" val="347378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E9C9F3-AB47-49B8-B1B0-42BA17605EE0}"/>
              </a:ext>
            </a:extLst>
          </p:cNvPr>
          <p:cNvPicPr>
            <a:picLocks noChangeAspect="1"/>
          </p:cNvPicPr>
          <p:nvPr/>
        </p:nvPicPr>
        <p:blipFill>
          <a:blip r:embed="rId2"/>
          <a:stretch>
            <a:fillRect/>
          </a:stretch>
        </p:blipFill>
        <p:spPr>
          <a:xfrm>
            <a:off x="0" y="161982"/>
            <a:ext cx="12192000" cy="6534036"/>
          </a:xfrm>
          <a:prstGeom prst="rect">
            <a:avLst/>
          </a:prstGeom>
        </p:spPr>
      </p:pic>
    </p:spTree>
    <p:extLst>
      <p:ext uri="{BB962C8B-B14F-4D97-AF65-F5344CB8AC3E}">
        <p14:creationId xmlns:p14="http://schemas.microsoft.com/office/powerpoint/2010/main" val="992272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F86B8-EA8C-41FA-B972-DB9F855C939F}"/>
              </a:ext>
            </a:extLst>
          </p:cNvPr>
          <p:cNvSpPr>
            <a:spLocks noGrp="1"/>
          </p:cNvSpPr>
          <p:nvPr>
            <p:ph type="title"/>
          </p:nvPr>
        </p:nvSpPr>
        <p:spPr/>
        <p:txBody>
          <a:bodyPr/>
          <a:lstStyle/>
          <a:p>
            <a:r>
              <a:rPr lang="en-IN" dirty="0">
                <a:solidFill>
                  <a:srgbClr val="002060"/>
                </a:solidFill>
                <a:latin typeface="Times New Roman" panose="02020603050405020304" pitchFamily="18" charset="0"/>
                <a:cs typeface="Times New Roman" panose="02020603050405020304" pitchFamily="18" charset="0"/>
              </a:rPr>
              <a:t>Pre-processing</a:t>
            </a:r>
            <a:endParaRPr lang="en-IN" dirty="0"/>
          </a:p>
        </p:txBody>
      </p:sp>
      <p:sp>
        <p:nvSpPr>
          <p:cNvPr id="5" name="TextBox 4">
            <a:extLst>
              <a:ext uri="{FF2B5EF4-FFF2-40B4-BE49-F238E27FC236}">
                <a16:creationId xmlns:a16="http://schemas.microsoft.com/office/drawing/2014/main" id="{40A160A0-7AED-445D-AF64-74CCBBB340D6}"/>
              </a:ext>
            </a:extLst>
          </p:cNvPr>
          <p:cNvSpPr txBox="1"/>
          <p:nvPr/>
        </p:nvSpPr>
        <p:spPr>
          <a:xfrm>
            <a:off x="1175657" y="2072640"/>
            <a:ext cx="9840686" cy="3416320"/>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After the creation of the dataset, there are lot of features in our images e.g. </a:t>
            </a:r>
            <a:r>
              <a:rPr lang="en-IN" b="1" dirty="0">
                <a:latin typeface="Times New Roman" panose="02020603050405020304" pitchFamily="18" charset="0"/>
                <a:cs typeface="Times New Roman" panose="02020603050405020304" pitchFamily="18" charset="0"/>
              </a:rPr>
              <a:t>color of the image</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background</a:t>
            </a:r>
            <a:r>
              <a:rPr lang="en-IN" dirty="0">
                <a:latin typeface="Times New Roman" panose="02020603050405020304" pitchFamily="18" charset="0"/>
                <a:cs typeface="Times New Roman" panose="02020603050405020304" pitchFamily="18" charset="0"/>
              </a:rPr>
              <a:t> that are not required for the further processing. Moving forward with all these features can </a:t>
            </a:r>
            <a:r>
              <a:rPr lang="en-IN" b="1" dirty="0">
                <a:latin typeface="Times New Roman" panose="02020603050405020304" pitchFamily="18" charset="0"/>
                <a:cs typeface="Times New Roman" panose="02020603050405020304" pitchFamily="18" charset="0"/>
              </a:rPr>
              <a:t>decrease the efficiency and accuracy of the model drastically</a:t>
            </a:r>
            <a:r>
              <a:rPr lang="en-IN"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For removal of colour </a:t>
            </a:r>
            <a:r>
              <a:rPr lang="en-IN" dirty="0">
                <a:latin typeface="Times New Roman" panose="02020603050405020304" pitchFamily="18" charset="0"/>
                <a:cs typeface="Times New Roman" panose="02020603050405020304" pitchFamily="18" charset="0"/>
              </a:rPr>
              <a:t>of the images we converted all the images into grayscale images by applying </a:t>
            </a:r>
            <a:r>
              <a:rPr lang="en-IN" b="1" dirty="0">
                <a:latin typeface="Times New Roman" panose="02020603050405020304" pitchFamily="18" charset="0"/>
                <a:cs typeface="Times New Roman" panose="02020603050405020304" pitchFamily="18" charset="0"/>
              </a:rPr>
              <a:t>Gaussian Blur </a:t>
            </a:r>
            <a:r>
              <a:rPr lang="en-IN" dirty="0">
                <a:latin typeface="Times New Roman" panose="02020603050405020304" pitchFamily="18" charset="0"/>
                <a:cs typeface="Times New Roman" panose="02020603050405020304" pitchFamily="18" charset="0"/>
              </a:rPr>
              <a:t>filter so that background and hand portion could still be separable and visible.</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Next comes the </a:t>
            </a:r>
            <a:r>
              <a:rPr lang="en-IN" b="1" dirty="0">
                <a:latin typeface="Times New Roman" panose="02020603050405020304" pitchFamily="18" charset="0"/>
                <a:cs typeface="Times New Roman" panose="02020603050405020304" pitchFamily="18" charset="0"/>
              </a:rPr>
              <a:t>removal of background</a:t>
            </a:r>
            <a:r>
              <a:rPr lang="en-IN" dirty="0">
                <a:latin typeface="Times New Roman" panose="02020603050405020304" pitchFamily="18" charset="0"/>
                <a:cs typeface="Times New Roman" panose="02020603050405020304" pitchFamily="18" charset="0"/>
              </a:rPr>
              <a:t>, for this a </a:t>
            </a:r>
            <a:r>
              <a:rPr lang="en-IN" b="1" dirty="0">
                <a:latin typeface="Times New Roman" panose="02020603050405020304" pitchFamily="18" charset="0"/>
                <a:cs typeface="Times New Roman" panose="02020603050405020304" pitchFamily="18" charset="0"/>
              </a:rPr>
              <a:t>thresholding</a:t>
            </a:r>
            <a:r>
              <a:rPr lang="en-IN" dirty="0">
                <a:latin typeface="Times New Roman" panose="02020603050405020304" pitchFamily="18" charset="0"/>
                <a:cs typeface="Times New Roman" panose="02020603050405020304" pitchFamily="18" charset="0"/>
              </a:rPr>
              <a:t> is required. Thresholding is the process to detect the boundaries or edges of any object (In our case, it is hand).</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OpenCV module, there are three types of thresholding techniques available: </a:t>
            </a:r>
            <a:r>
              <a:rPr lang="en-IN" b="1" dirty="0">
                <a:latin typeface="Times New Roman" panose="02020603050405020304" pitchFamily="18" charset="0"/>
                <a:cs typeface="Times New Roman" panose="02020603050405020304" pitchFamily="18" charset="0"/>
              </a:rPr>
              <a:t>Simple Thresholding</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Adaptive Thresholding </a:t>
            </a:r>
            <a:r>
              <a:rPr lang="en-IN" dirty="0">
                <a:latin typeface="Times New Roman" panose="02020603050405020304" pitchFamily="18" charset="0"/>
                <a:cs typeface="Times New Roman" panose="02020603050405020304" pitchFamily="18" charset="0"/>
              </a:rPr>
              <a:t>and </a:t>
            </a:r>
            <a:r>
              <a:rPr lang="en-IN" b="1" dirty="0">
                <a:latin typeface="Times New Roman" panose="02020603050405020304" pitchFamily="18" charset="0"/>
                <a:cs typeface="Times New Roman" panose="02020603050405020304" pitchFamily="18" charset="0"/>
              </a:rPr>
              <a:t>Otsu’s Binarization</a:t>
            </a:r>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3095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6CC9DD-3313-4CCF-953F-B84F720EC94B}"/>
              </a:ext>
            </a:extLst>
          </p:cNvPr>
          <p:cNvPicPr>
            <a:picLocks noChangeAspect="1"/>
          </p:cNvPicPr>
          <p:nvPr/>
        </p:nvPicPr>
        <p:blipFill>
          <a:blip r:embed="rId2"/>
          <a:stretch>
            <a:fillRect/>
          </a:stretch>
        </p:blipFill>
        <p:spPr>
          <a:xfrm>
            <a:off x="0" y="188456"/>
            <a:ext cx="12192000" cy="6481087"/>
          </a:xfrm>
          <a:prstGeom prst="rect">
            <a:avLst/>
          </a:prstGeom>
        </p:spPr>
      </p:pic>
    </p:spTree>
    <p:extLst>
      <p:ext uri="{BB962C8B-B14F-4D97-AF65-F5344CB8AC3E}">
        <p14:creationId xmlns:p14="http://schemas.microsoft.com/office/powerpoint/2010/main" val="1692345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807A-B3FF-4B10-B55E-8A6E811547F4}"/>
              </a:ext>
            </a:extLst>
          </p:cNvPr>
          <p:cNvSpPr>
            <a:spLocks noGrp="1"/>
          </p:cNvSpPr>
          <p:nvPr>
            <p:ph type="title"/>
          </p:nvPr>
        </p:nvSpPr>
        <p:spPr/>
        <p:txBody>
          <a:bodyPr/>
          <a:lstStyle/>
          <a:p>
            <a:r>
              <a:rPr lang="en-IN" dirty="0">
                <a:solidFill>
                  <a:srgbClr val="002060"/>
                </a:solidFill>
                <a:latin typeface="Times New Roman" panose="02020603050405020304" pitchFamily="18" charset="0"/>
                <a:cs typeface="Times New Roman" panose="02020603050405020304" pitchFamily="18" charset="0"/>
              </a:rPr>
              <a:t>Pre-processing (Contd.)</a:t>
            </a:r>
            <a:endParaRPr lang="en-IN" dirty="0"/>
          </a:p>
        </p:txBody>
      </p:sp>
      <p:sp>
        <p:nvSpPr>
          <p:cNvPr id="4" name="TextBox 3">
            <a:extLst>
              <a:ext uri="{FF2B5EF4-FFF2-40B4-BE49-F238E27FC236}">
                <a16:creationId xmlns:a16="http://schemas.microsoft.com/office/drawing/2014/main" id="{6AC4C56E-E44F-4633-8D3C-CAA7033A741F}"/>
              </a:ext>
            </a:extLst>
          </p:cNvPr>
          <p:cNvSpPr txBox="1"/>
          <p:nvPr/>
        </p:nvSpPr>
        <p:spPr>
          <a:xfrm>
            <a:off x="1227909" y="2029097"/>
            <a:ext cx="10180320" cy="1754326"/>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a:t>
            </a:r>
            <a:r>
              <a:rPr lang="en-IN" b="1" dirty="0">
                <a:latin typeface="Times New Roman" panose="02020603050405020304" pitchFamily="18" charset="0"/>
                <a:cs typeface="Times New Roman" panose="02020603050405020304" pitchFamily="18" charset="0"/>
              </a:rPr>
              <a:t>Adaptive Thresholding</a:t>
            </a:r>
            <a:r>
              <a:rPr lang="en-IN" dirty="0">
                <a:latin typeface="Times New Roman" panose="02020603050405020304" pitchFamily="18" charset="0"/>
                <a:cs typeface="Times New Roman" panose="02020603050405020304" pitchFamily="18" charset="0"/>
              </a:rPr>
              <a:t>, system will itself analyse the pixels values of grayscale images and generates the graph called </a:t>
            </a:r>
            <a:r>
              <a:rPr lang="en-IN" b="1" dirty="0">
                <a:latin typeface="Times New Roman" panose="02020603050405020304" pitchFamily="18" charset="0"/>
                <a:cs typeface="Times New Roman" panose="02020603050405020304" pitchFamily="18" charset="0"/>
              </a:rPr>
              <a:t>histogram </a:t>
            </a:r>
            <a:r>
              <a:rPr lang="en-IN" dirty="0">
                <a:latin typeface="Times New Roman" panose="02020603050405020304" pitchFamily="18" charset="0"/>
                <a:cs typeface="Times New Roman" panose="02020603050405020304" pitchFamily="18" charset="0"/>
              </a:rPr>
              <a:t>and then it will take the </a:t>
            </a:r>
            <a:r>
              <a:rPr lang="en-IN" b="1" dirty="0">
                <a:latin typeface="Times New Roman" panose="02020603050405020304" pitchFamily="18" charset="0"/>
                <a:cs typeface="Times New Roman" panose="02020603050405020304" pitchFamily="18" charset="0"/>
              </a:rPr>
              <a:t>average</a:t>
            </a:r>
            <a:r>
              <a:rPr lang="en-IN" dirty="0">
                <a:latin typeface="Times New Roman" panose="02020603050405020304" pitchFamily="18" charset="0"/>
                <a:cs typeface="Times New Roman" panose="02020603050405020304" pitchFamily="18" charset="0"/>
              </a:rPr>
              <a:t> of all the maxima points present in the histogram and that </a:t>
            </a:r>
            <a:r>
              <a:rPr lang="en-IN" b="1" dirty="0">
                <a:latin typeface="Times New Roman" panose="02020603050405020304" pitchFamily="18" charset="0"/>
                <a:cs typeface="Times New Roman" panose="02020603050405020304" pitchFamily="18" charset="0"/>
              </a:rPr>
              <a:t>average value </a:t>
            </a:r>
            <a:r>
              <a:rPr lang="en-IN" dirty="0">
                <a:latin typeface="Times New Roman" panose="02020603050405020304" pitchFamily="18" charset="0"/>
                <a:cs typeface="Times New Roman" panose="02020603050405020304" pitchFamily="18" charset="0"/>
              </a:rPr>
              <a:t>will be returned as threshold value.</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Pixels value above the threshold value is taken as hand portion and pixels value below that average value is considered as background and dropped from the image.</a:t>
            </a:r>
          </a:p>
        </p:txBody>
      </p:sp>
      <p:sp>
        <p:nvSpPr>
          <p:cNvPr id="6" name="TextBox 5">
            <a:extLst>
              <a:ext uri="{FF2B5EF4-FFF2-40B4-BE49-F238E27FC236}">
                <a16:creationId xmlns:a16="http://schemas.microsoft.com/office/drawing/2014/main" id="{E31E18D1-B5A6-42D5-A578-60778A230DCF}"/>
              </a:ext>
            </a:extLst>
          </p:cNvPr>
          <p:cNvSpPr txBox="1"/>
          <p:nvPr/>
        </p:nvSpPr>
        <p:spPr>
          <a:xfrm>
            <a:off x="4588954" y="5912027"/>
            <a:ext cx="3205218"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Figure: </a:t>
            </a:r>
            <a:r>
              <a:rPr lang="en-IN" sz="1600" dirty="0">
                <a:latin typeface="Times New Roman" panose="02020603050405020304" pitchFamily="18" charset="0"/>
                <a:cs typeface="Times New Roman" panose="02020603050405020304" pitchFamily="18" charset="0"/>
              </a:rPr>
              <a:t>Output after Pre-processing</a:t>
            </a:r>
          </a:p>
        </p:txBody>
      </p:sp>
      <p:pic>
        <p:nvPicPr>
          <p:cNvPr id="8" name="Picture 7">
            <a:extLst>
              <a:ext uri="{FF2B5EF4-FFF2-40B4-BE49-F238E27FC236}">
                <a16:creationId xmlns:a16="http://schemas.microsoft.com/office/drawing/2014/main" id="{9CD06284-390C-450E-8896-0271EB0DDDE2}"/>
              </a:ext>
            </a:extLst>
          </p:cNvPr>
          <p:cNvPicPr>
            <a:picLocks noChangeAspect="1"/>
          </p:cNvPicPr>
          <p:nvPr/>
        </p:nvPicPr>
        <p:blipFill>
          <a:blip r:embed="rId2"/>
          <a:stretch>
            <a:fillRect/>
          </a:stretch>
        </p:blipFill>
        <p:spPr>
          <a:xfrm>
            <a:off x="1915885" y="3783423"/>
            <a:ext cx="7724504" cy="2208074"/>
          </a:xfrm>
          <a:prstGeom prst="rect">
            <a:avLst/>
          </a:prstGeom>
        </p:spPr>
      </p:pic>
    </p:spTree>
    <p:extLst>
      <p:ext uri="{BB962C8B-B14F-4D97-AF65-F5344CB8AC3E}">
        <p14:creationId xmlns:p14="http://schemas.microsoft.com/office/powerpoint/2010/main" val="972228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17ACC5-BF1C-4DD2-B8AF-1CD0805B81CC}"/>
              </a:ext>
            </a:extLst>
          </p:cNvPr>
          <p:cNvPicPr>
            <a:picLocks noChangeAspect="1"/>
          </p:cNvPicPr>
          <p:nvPr/>
        </p:nvPicPr>
        <p:blipFill>
          <a:blip r:embed="rId2"/>
          <a:stretch>
            <a:fillRect/>
          </a:stretch>
        </p:blipFill>
        <p:spPr>
          <a:xfrm>
            <a:off x="0" y="-145238"/>
            <a:ext cx="12192000" cy="6457596"/>
          </a:xfrm>
          <a:prstGeom prst="rect">
            <a:avLst/>
          </a:prstGeom>
        </p:spPr>
      </p:pic>
    </p:spTree>
    <p:extLst>
      <p:ext uri="{BB962C8B-B14F-4D97-AF65-F5344CB8AC3E}">
        <p14:creationId xmlns:p14="http://schemas.microsoft.com/office/powerpoint/2010/main" val="2855367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4530-7A77-425B-8186-A1CCA1FF7260}"/>
              </a:ext>
            </a:extLst>
          </p:cNvPr>
          <p:cNvSpPr>
            <a:spLocks noGrp="1"/>
          </p:cNvSpPr>
          <p:nvPr>
            <p:ph type="title"/>
          </p:nvPr>
        </p:nvSpPr>
        <p:spPr/>
        <p:txBody>
          <a:bodyPr>
            <a:normAutofit/>
          </a:bodyPr>
          <a:lstStyle/>
          <a:p>
            <a:r>
              <a:rPr lang="en-US" sz="4200" dirty="0">
                <a:solidFill>
                  <a:srgbClr val="002060"/>
                </a:solidFill>
                <a:latin typeface="Times New Roman" panose="02020603050405020304" pitchFamily="18" charset="0"/>
              </a:rPr>
              <a:t>About Convolutional Neural Network (CNN)</a:t>
            </a:r>
            <a:endParaRPr lang="en-IN" sz="4200" dirty="0"/>
          </a:p>
        </p:txBody>
      </p:sp>
      <p:pic>
        <p:nvPicPr>
          <p:cNvPr id="9" name="Content Placeholder 8">
            <a:extLst>
              <a:ext uri="{FF2B5EF4-FFF2-40B4-BE49-F238E27FC236}">
                <a16:creationId xmlns:a16="http://schemas.microsoft.com/office/drawing/2014/main" id="{10907AAB-41BD-49A6-881D-0FF1F70E8EB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7290" y="2607623"/>
            <a:ext cx="4359728" cy="2637659"/>
          </a:xfrm>
        </p:spPr>
      </p:pic>
      <p:pic>
        <p:nvPicPr>
          <p:cNvPr id="7" name="Content Placeholder 6">
            <a:extLst>
              <a:ext uri="{FF2B5EF4-FFF2-40B4-BE49-F238E27FC236}">
                <a16:creationId xmlns:a16="http://schemas.microsoft.com/office/drawing/2014/main" id="{23EBC5C9-F23F-4110-BA67-582B57BDDC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555" y="2899002"/>
            <a:ext cx="4937125" cy="2962275"/>
          </a:xfrm>
        </p:spPr>
      </p:pic>
      <p:sp>
        <p:nvSpPr>
          <p:cNvPr id="10" name="TextBox 9">
            <a:extLst>
              <a:ext uri="{FF2B5EF4-FFF2-40B4-BE49-F238E27FC236}">
                <a16:creationId xmlns:a16="http://schemas.microsoft.com/office/drawing/2014/main" id="{35B4F3EE-9964-459C-B44C-EC107DD12855}"/>
              </a:ext>
            </a:extLst>
          </p:cNvPr>
          <p:cNvSpPr txBox="1"/>
          <p:nvPr/>
        </p:nvSpPr>
        <p:spPr>
          <a:xfrm>
            <a:off x="6126480" y="1924594"/>
            <a:ext cx="5029200" cy="1200329"/>
          </a:xfrm>
          <a:prstGeom prst="rect">
            <a:avLst/>
          </a:prstGeom>
          <a:noFill/>
        </p:spPr>
        <p:txBody>
          <a:bodyPr wrap="square" rtlCol="0">
            <a:spAutoFit/>
          </a:bodyPr>
          <a:lstStyle/>
          <a:p>
            <a:pPr algn="just"/>
            <a:r>
              <a:rPr lang="en-US" b="0" i="0" dirty="0">
                <a:solidFill>
                  <a:srgbClr val="292929"/>
                </a:solidFill>
                <a:effectLst/>
                <a:latin typeface="Times New Roman" panose="02020603050405020304" pitchFamily="18" charset="0"/>
                <a:cs typeface="Times New Roman" panose="02020603050405020304" pitchFamily="18" charset="0"/>
              </a:rPr>
              <a:t>In CNN, we take an image matrix as an input, assign importance to its various aspects/features in the image and be able to differentiate one from another.</a:t>
            </a:r>
          </a:p>
          <a:p>
            <a:endParaRPr lang="en-IN" dirty="0"/>
          </a:p>
        </p:txBody>
      </p:sp>
      <p:sp>
        <p:nvSpPr>
          <p:cNvPr id="11" name="TextBox 10">
            <a:extLst>
              <a:ext uri="{FF2B5EF4-FFF2-40B4-BE49-F238E27FC236}">
                <a16:creationId xmlns:a16="http://schemas.microsoft.com/office/drawing/2014/main" id="{DC83F25E-0C0C-44A4-91A9-1B8D0CD863CF}"/>
              </a:ext>
            </a:extLst>
          </p:cNvPr>
          <p:cNvSpPr txBox="1"/>
          <p:nvPr/>
        </p:nvSpPr>
        <p:spPr>
          <a:xfrm>
            <a:off x="1288868" y="1854828"/>
            <a:ext cx="4136572" cy="923330"/>
          </a:xfrm>
          <a:prstGeom prst="rect">
            <a:avLst/>
          </a:prstGeom>
          <a:noFill/>
        </p:spPr>
        <p:txBody>
          <a:bodyPr wrap="square" rtlCol="0">
            <a:spAutoFit/>
          </a:bodyPr>
          <a:lstStyle/>
          <a:p>
            <a:pPr algn="just"/>
            <a:r>
              <a:rPr lang="en-US" b="0" i="0" dirty="0">
                <a:solidFill>
                  <a:srgbClr val="292929"/>
                </a:solidFill>
                <a:effectLst/>
                <a:latin typeface="Times New Roman" panose="02020603050405020304" pitchFamily="18" charset="0"/>
                <a:cs typeface="Times New Roman" panose="02020603050405020304" pitchFamily="18" charset="0"/>
              </a:rPr>
              <a:t>Computers can not see things as we do, for computers image is nothing but a matrix.</a:t>
            </a:r>
            <a:endParaRPr lang="en-IN" dirty="0">
              <a:latin typeface="Times New Roman" panose="02020603050405020304" pitchFamily="18" charset="0"/>
              <a:cs typeface="Times New Roman" panose="02020603050405020304" pitchFamily="18" charset="0"/>
            </a:endParaRPr>
          </a:p>
          <a:p>
            <a:endParaRPr lang="en-IN" dirty="0"/>
          </a:p>
        </p:txBody>
      </p:sp>
      <p:sp>
        <p:nvSpPr>
          <p:cNvPr id="12" name="TextBox 11">
            <a:extLst>
              <a:ext uri="{FF2B5EF4-FFF2-40B4-BE49-F238E27FC236}">
                <a16:creationId xmlns:a16="http://schemas.microsoft.com/office/drawing/2014/main" id="{68F7902A-2F0C-42F0-85E0-1D9ADECFD73F}"/>
              </a:ext>
            </a:extLst>
          </p:cNvPr>
          <p:cNvSpPr txBox="1"/>
          <p:nvPr/>
        </p:nvSpPr>
        <p:spPr>
          <a:xfrm>
            <a:off x="1940145" y="5245283"/>
            <a:ext cx="3596873"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Figure: </a:t>
            </a:r>
            <a:r>
              <a:rPr lang="en-IN" sz="1600" dirty="0">
                <a:latin typeface="Times New Roman" panose="02020603050405020304" pitchFamily="18" charset="0"/>
                <a:cs typeface="Times New Roman" panose="02020603050405020304" pitchFamily="18" charset="0"/>
              </a:rPr>
              <a:t>Image in the form of matrix</a:t>
            </a:r>
          </a:p>
        </p:txBody>
      </p:sp>
      <p:sp>
        <p:nvSpPr>
          <p:cNvPr id="13" name="TextBox 12">
            <a:extLst>
              <a:ext uri="{FF2B5EF4-FFF2-40B4-BE49-F238E27FC236}">
                <a16:creationId xmlns:a16="http://schemas.microsoft.com/office/drawing/2014/main" id="{5F5B9FB9-6B14-4936-8414-A8D999FD1A3E}"/>
              </a:ext>
            </a:extLst>
          </p:cNvPr>
          <p:cNvSpPr txBox="1"/>
          <p:nvPr/>
        </p:nvSpPr>
        <p:spPr>
          <a:xfrm>
            <a:off x="8150759" y="5861277"/>
            <a:ext cx="1620259"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Figure: </a:t>
            </a:r>
            <a:r>
              <a:rPr lang="en-IN" sz="1600" dirty="0">
                <a:latin typeface="Times New Roman" panose="02020603050405020304" pitchFamily="18" charset="0"/>
                <a:cs typeface="Times New Roman" panose="02020603050405020304" pitchFamily="18" charset="0"/>
              </a:rPr>
              <a:t>CNN</a:t>
            </a:r>
          </a:p>
        </p:txBody>
      </p:sp>
    </p:spTree>
    <p:extLst>
      <p:ext uri="{BB962C8B-B14F-4D97-AF65-F5344CB8AC3E}">
        <p14:creationId xmlns:p14="http://schemas.microsoft.com/office/powerpoint/2010/main" val="1638660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4AA5-1F5E-41FB-B629-C5B030F0DFC3}"/>
              </a:ext>
            </a:extLst>
          </p:cNvPr>
          <p:cNvSpPr>
            <a:spLocks noGrp="1"/>
          </p:cNvSpPr>
          <p:nvPr>
            <p:ph type="title"/>
          </p:nvPr>
        </p:nvSpPr>
        <p:spPr/>
        <p:txBody>
          <a:bodyPr/>
          <a:lstStyle/>
          <a:p>
            <a:r>
              <a:rPr lang="en-US" dirty="0">
                <a:solidFill>
                  <a:srgbClr val="002060"/>
                </a:solidFill>
                <a:latin typeface="Times New Roman" panose="02020603050405020304" pitchFamily="18" charset="0"/>
              </a:rPr>
              <a:t>Important Terminologies related to CNN</a:t>
            </a:r>
            <a:endParaRPr lang="en-IN" dirty="0"/>
          </a:p>
        </p:txBody>
      </p:sp>
      <p:pic>
        <p:nvPicPr>
          <p:cNvPr id="4" name="Picture 3">
            <a:extLst>
              <a:ext uri="{FF2B5EF4-FFF2-40B4-BE49-F238E27FC236}">
                <a16:creationId xmlns:a16="http://schemas.microsoft.com/office/drawing/2014/main" id="{A178E184-EC85-49B1-A2DD-98617577E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943" y="1844039"/>
            <a:ext cx="4101737" cy="2443155"/>
          </a:xfrm>
          <a:prstGeom prst="rect">
            <a:avLst/>
          </a:prstGeom>
        </p:spPr>
      </p:pic>
      <p:sp>
        <p:nvSpPr>
          <p:cNvPr id="5" name="TextBox 4">
            <a:extLst>
              <a:ext uri="{FF2B5EF4-FFF2-40B4-BE49-F238E27FC236}">
                <a16:creationId xmlns:a16="http://schemas.microsoft.com/office/drawing/2014/main" id="{B97F0D8A-7154-47A7-A957-C7A41A7A687D}"/>
              </a:ext>
            </a:extLst>
          </p:cNvPr>
          <p:cNvSpPr txBox="1"/>
          <p:nvPr/>
        </p:nvSpPr>
        <p:spPr>
          <a:xfrm>
            <a:off x="1097280" y="1844039"/>
            <a:ext cx="6026332" cy="4247317"/>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solidFill>
                  <a:srgbClr val="292929"/>
                </a:solidFill>
                <a:latin typeface="Times New Roman" panose="02020603050405020304" pitchFamily="18" charset="0"/>
                <a:cs typeface="Times New Roman" panose="02020603050405020304" pitchFamily="18" charset="0"/>
              </a:rPr>
              <a:t>Convolution</a:t>
            </a:r>
            <a:r>
              <a:rPr lang="en-US" b="1" i="0" dirty="0">
                <a:solidFill>
                  <a:srgbClr val="292929"/>
                </a:solidFill>
                <a:effectLst/>
                <a:latin typeface="Times New Roman" panose="02020603050405020304" pitchFamily="18" charset="0"/>
                <a:cs typeface="Times New Roman" panose="02020603050405020304" pitchFamily="18" charset="0"/>
              </a:rPr>
              <a:t> Layer </a:t>
            </a:r>
            <a:r>
              <a:rPr lang="en-US" b="0" i="0" dirty="0">
                <a:solidFill>
                  <a:srgbClr val="292929"/>
                </a:solidFill>
                <a:effectLst/>
                <a:latin typeface="Times New Roman" panose="02020603050405020304" pitchFamily="18" charset="0"/>
                <a:cs typeface="Times New Roman" panose="02020603050405020304" pitchFamily="18" charset="0"/>
              </a:rPr>
              <a:t>performs a dot product between two matrices, where one matrix(known as filter/kernel)is the set of learnable parameters, and the other matrix is the restricted portion of the image.</a:t>
            </a:r>
          </a:p>
          <a:p>
            <a:pPr marL="285750" indent="-285750" algn="just">
              <a:buFont typeface="Arial" panose="020B0604020202020204" pitchFamily="34" charset="0"/>
              <a:buChar char="•"/>
            </a:pPr>
            <a:endParaRPr lang="en-US" dirty="0">
              <a:solidFill>
                <a:srgbClr val="292929"/>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292929"/>
                </a:solidFill>
                <a:effectLst/>
                <a:latin typeface="Times New Roman" panose="02020603050405020304" pitchFamily="18" charset="0"/>
                <a:cs typeface="Times New Roman" panose="02020603050405020304" pitchFamily="18" charset="0"/>
              </a:rPr>
              <a:t>At the end of the convolution process, we have a </a:t>
            </a:r>
            <a:r>
              <a:rPr lang="en-US" b="1" i="0" dirty="0">
                <a:solidFill>
                  <a:srgbClr val="292929"/>
                </a:solidFill>
                <a:effectLst/>
                <a:latin typeface="Times New Roman" panose="02020603050405020304" pitchFamily="18" charset="0"/>
                <a:cs typeface="Times New Roman" panose="02020603050405020304" pitchFamily="18" charset="0"/>
              </a:rPr>
              <a:t>featured matrix </a:t>
            </a:r>
            <a:r>
              <a:rPr lang="en-US" b="0" i="0" dirty="0">
                <a:solidFill>
                  <a:srgbClr val="292929"/>
                </a:solidFill>
                <a:effectLst/>
                <a:latin typeface="Times New Roman" panose="02020603050405020304" pitchFamily="18" charset="0"/>
                <a:cs typeface="Times New Roman" panose="02020603050405020304" pitchFamily="18" charset="0"/>
              </a:rPr>
              <a:t>which has lesser parameters(dimensions) than the actual image as well as more clear features than the actual one.</a:t>
            </a:r>
          </a:p>
          <a:p>
            <a:pPr marL="285750" indent="-285750" algn="just">
              <a:buFont typeface="Arial" panose="020B0604020202020204" pitchFamily="34" charset="0"/>
              <a:buChar char="•"/>
            </a:pPr>
            <a:endParaRPr lang="en-US" dirty="0">
              <a:solidFill>
                <a:srgbClr val="292929"/>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solidFill>
                  <a:srgbClr val="292929"/>
                </a:solidFill>
                <a:latin typeface="Times New Roman" panose="02020603050405020304" pitchFamily="18" charset="0"/>
                <a:cs typeface="Times New Roman" panose="02020603050405020304" pitchFamily="18" charset="0"/>
              </a:rPr>
              <a:t>Pooling</a:t>
            </a:r>
            <a:r>
              <a:rPr lang="en-US" b="1" i="0" dirty="0">
                <a:solidFill>
                  <a:srgbClr val="292929"/>
                </a:solidFill>
                <a:effectLst/>
                <a:latin typeface="Times New Roman" panose="02020603050405020304" pitchFamily="18" charset="0"/>
                <a:cs typeface="Times New Roman" panose="02020603050405020304" pitchFamily="18" charset="0"/>
              </a:rPr>
              <a:t> Layer </a:t>
            </a:r>
            <a:r>
              <a:rPr lang="en-US" b="0" i="0" dirty="0">
                <a:solidFill>
                  <a:srgbClr val="292929"/>
                </a:solidFill>
                <a:effectLst/>
                <a:latin typeface="Times New Roman" panose="02020603050405020304" pitchFamily="18" charset="0"/>
                <a:cs typeface="Times New Roman" panose="02020603050405020304" pitchFamily="18" charset="0"/>
              </a:rPr>
              <a:t>is solely to decrease the computational power required to process the data. It is done by decreasing the dimensions of the featured matrix even more. In this layer, we try to extract the dominant features from a restricted amount of neighborhood.</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478E98A-38C0-4EE6-B708-A860EB2B9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03" y="4291920"/>
            <a:ext cx="3605348" cy="1965445"/>
          </a:xfrm>
          <a:prstGeom prst="rect">
            <a:avLst/>
          </a:prstGeom>
        </p:spPr>
      </p:pic>
      <p:sp>
        <p:nvSpPr>
          <p:cNvPr id="8" name="TextBox 7">
            <a:extLst>
              <a:ext uri="{FF2B5EF4-FFF2-40B4-BE49-F238E27FC236}">
                <a16:creationId xmlns:a16="http://schemas.microsoft.com/office/drawing/2014/main" id="{3EADDC73-C596-4FA1-9D4A-02C5D018FC26}"/>
              </a:ext>
            </a:extLst>
          </p:cNvPr>
          <p:cNvSpPr txBox="1"/>
          <p:nvPr/>
        </p:nvSpPr>
        <p:spPr>
          <a:xfrm>
            <a:off x="10962554" y="4859143"/>
            <a:ext cx="1229446" cy="830997"/>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Working of Pooling Layer</a:t>
            </a:r>
            <a:endParaRPr lang="en-IN" sz="16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AEFCF39-C7E5-4F91-BF3D-2578806C2A13}"/>
              </a:ext>
            </a:extLst>
          </p:cNvPr>
          <p:cNvSpPr txBox="1"/>
          <p:nvPr/>
        </p:nvSpPr>
        <p:spPr>
          <a:xfrm>
            <a:off x="10962554" y="2454264"/>
            <a:ext cx="1337278" cy="830997"/>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Working of  Convolution Layer</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7666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94525-190A-4ACD-810E-5F97B491908E}"/>
              </a:ext>
            </a:extLst>
          </p:cNvPr>
          <p:cNvSpPr>
            <a:spLocks noGrp="1"/>
          </p:cNvSpPr>
          <p:nvPr>
            <p:ph type="title"/>
          </p:nvPr>
        </p:nvSpPr>
        <p:spPr/>
        <p:txBody>
          <a:bodyPr/>
          <a:lstStyle/>
          <a:p>
            <a:r>
              <a:rPr lang="en-IN" dirty="0">
                <a:solidFill>
                  <a:srgbClr val="002060"/>
                </a:solidFill>
                <a:latin typeface="Times New Roman" panose="02020603050405020304" pitchFamily="18" charset="0"/>
                <a:cs typeface="Times New Roman" panose="02020603050405020304" pitchFamily="18" charset="0"/>
              </a:rPr>
              <a:t>Model Training (CNN Architecture)</a:t>
            </a:r>
          </a:p>
        </p:txBody>
      </p:sp>
      <p:pic>
        <p:nvPicPr>
          <p:cNvPr id="4" name="Picture 3">
            <a:extLst>
              <a:ext uri="{FF2B5EF4-FFF2-40B4-BE49-F238E27FC236}">
                <a16:creationId xmlns:a16="http://schemas.microsoft.com/office/drawing/2014/main" id="{26573342-A733-4456-B4E9-61B8714C3FCC}"/>
              </a:ext>
            </a:extLst>
          </p:cNvPr>
          <p:cNvPicPr/>
          <p:nvPr/>
        </p:nvPicPr>
        <p:blipFill>
          <a:blip r:embed="rId2">
            <a:extLst>
              <a:ext uri="{28A0092B-C50C-407E-A947-70E740481C1C}">
                <a14:useLocalDpi xmlns:a14="http://schemas.microsoft.com/office/drawing/2010/main" val="0"/>
              </a:ext>
            </a:extLst>
          </a:blip>
          <a:stretch>
            <a:fillRect/>
          </a:stretch>
        </p:blipFill>
        <p:spPr>
          <a:xfrm>
            <a:off x="3870960" y="1785562"/>
            <a:ext cx="4014692" cy="4257886"/>
          </a:xfrm>
          <a:prstGeom prst="rect">
            <a:avLst/>
          </a:prstGeom>
        </p:spPr>
      </p:pic>
      <p:sp>
        <p:nvSpPr>
          <p:cNvPr id="9" name="TextBox 8">
            <a:extLst>
              <a:ext uri="{FF2B5EF4-FFF2-40B4-BE49-F238E27FC236}">
                <a16:creationId xmlns:a16="http://schemas.microsoft.com/office/drawing/2014/main" id="{EF757B67-AA75-4C10-BB55-E06C4BC6F7C2}"/>
              </a:ext>
            </a:extLst>
          </p:cNvPr>
          <p:cNvSpPr txBox="1"/>
          <p:nvPr/>
        </p:nvSpPr>
        <p:spPr>
          <a:xfrm>
            <a:off x="4495800" y="6043448"/>
            <a:ext cx="3261360"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Figure: </a:t>
            </a:r>
            <a:r>
              <a:rPr lang="en-IN" sz="1600" dirty="0">
                <a:latin typeface="Times New Roman" panose="02020603050405020304" pitchFamily="18" charset="0"/>
                <a:cs typeface="Times New Roman" panose="02020603050405020304" pitchFamily="18" charset="0"/>
              </a:rPr>
              <a:t>Layer-1 CNN Architecture</a:t>
            </a:r>
          </a:p>
        </p:txBody>
      </p:sp>
    </p:spTree>
    <p:extLst>
      <p:ext uri="{BB962C8B-B14F-4D97-AF65-F5344CB8AC3E}">
        <p14:creationId xmlns:p14="http://schemas.microsoft.com/office/powerpoint/2010/main" val="300040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BAFF17-3565-41FD-AD93-A0147BDA743D}"/>
              </a:ext>
            </a:extLst>
          </p:cNvPr>
          <p:cNvPicPr>
            <a:picLocks noChangeAspect="1"/>
          </p:cNvPicPr>
          <p:nvPr/>
        </p:nvPicPr>
        <p:blipFill>
          <a:blip r:embed="rId2"/>
          <a:stretch>
            <a:fillRect/>
          </a:stretch>
        </p:blipFill>
        <p:spPr>
          <a:xfrm>
            <a:off x="0" y="-191588"/>
            <a:ext cx="12192000" cy="6583679"/>
          </a:xfrm>
          <a:prstGeom prst="rect">
            <a:avLst/>
          </a:prstGeom>
        </p:spPr>
      </p:pic>
      <p:cxnSp>
        <p:nvCxnSpPr>
          <p:cNvPr id="5" name="Straight Connector 4">
            <a:extLst>
              <a:ext uri="{FF2B5EF4-FFF2-40B4-BE49-F238E27FC236}">
                <a16:creationId xmlns:a16="http://schemas.microsoft.com/office/drawing/2014/main" id="{0D198C09-1835-452D-952F-EAC053569EC7}"/>
              </a:ext>
            </a:extLst>
          </p:cNvPr>
          <p:cNvCxnSpPr/>
          <p:nvPr/>
        </p:nvCxnSpPr>
        <p:spPr>
          <a:xfrm>
            <a:off x="4302034" y="1210491"/>
            <a:ext cx="4502332"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6" name="Arrow: Down 5">
            <a:extLst>
              <a:ext uri="{FF2B5EF4-FFF2-40B4-BE49-F238E27FC236}">
                <a16:creationId xmlns:a16="http://schemas.microsoft.com/office/drawing/2014/main" id="{3B2B683F-7F35-448A-AC79-91B89D22EF57}"/>
              </a:ext>
            </a:extLst>
          </p:cNvPr>
          <p:cNvSpPr/>
          <p:nvPr/>
        </p:nvSpPr>
        <p:spPr>
          <a:xfrm>
            <a:off x="6096000" y="1367245"/>
            <a:ext cx="670560" cy="65314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C25FB0B-7E54-408E-B127-10AE1AE42D92}"/>
              </a:ext>
            </a:extLst>
          </p:cNvPr>
          <p:cNvSpPr txBox="1"/>
          <p:nvPr/>
        </p:nvSpPr>
        <p:spPr>
          <a:xfrm>
            <a:off x="5177245" y="2029092"/>
            <a:ext cx="293043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Models Created and Saved</a:t>
            </a:r>
          </a:p>
        </p:txBody>
      </p:sp>
    </p:spTree>
    <p:extLst>
      <p:ext uri="{BB962C8B-B14F-4D97-AF65-F5344CB8AC3E}">
        <p14:creationId xmlns:p14="http://schemas.microsoft.com/office/powerpoint/2010/main" val="3425107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953B8-2E85-426A-990E-0ADF37C682C1}"/>
              </a:ext>
            </a:extLst>
          </p:cNvPr>
          <p:cNvSpPr>
            <a:spLocks noGrp="1"/>
          </p:cNvSpPr>
          <p:nvPr>
            <p:ph type="title"/>
          </p:nvPr>
        </p:nvSpPr>
        <p:spPr>
          <a:xfrm>
            <a:off x="1097280" y="244658"/>
            <a:ext cx="10058400" cy="1450757"/>
          </a:xfrm>
        </p:spPr>
        <p:txBody>
          <a:bodyPr/>
          <a:lstStyle/>
          <a:p>
            <a:r>
              <a:rPr lang="en-IN" dirty="0">
                <a:solidFill>
                  <a:srgbClr val="002060"/>
                </a:solidFill>
                <a:latin typeface="Times New Roman" panose="02020603050405020304" pitchFamily="18" charset="0"/>
                <a:cs typeface="Times New Roman" panose="02020603050405020304" pitchFamily="18" charset="0"/>
              </a:rPr>
              <a:t>Introduction</a:t>
            </a:r>
          </a:p>
        </p:txBody>
      </p:sp>
      <p:sp>
        <p:nvSpPr>
          <p:cNvPr id="6" name="TextBox 5">
            <a:extLst>
              <a:ext uri="{FF2B5EF4-FFF2-40B4-BE49-F238E27FC236}">
                <a16:creationId xmlns:a16="http://schemas.microsoft.com/office/drawing/2014/main" id="{D8731964-BD34-419A-91E6-392BCCAC210A}"/>
              </a:ext>
            </a:extLst>
          </p:cNvPr>
          <p:cNvSpPr txBox="1"/>
          <p:nvPr/>
        </p:nvSpPr>
        <p:spPr>
          <a:xfrm>
            <a:off x="7297783" y="4736103"/>
            <a:ext cx="4354286" cy="861774"/>
          </a:xfrm>
          <a:prstGeom prst="rect">
            <a:avLst/>
          </a:prstGeom>
          <a:noFill/>
        </p:spPr>
        <p:txBody>
          <a:bodyPr wrap="square" rtlCol="0">
            <a:spAutoFit/>
          </a:bodyPr>
          <a:lstStyle/>
          <a:p>
            <a:pPr algn="just"/>
            <a:r>
              <a:rPr lang="en-IN" b="1" dirty="0">
                <a:latin typeface="Times New Roman" panose="02020603050405020304" pitchFamily="18" charset="0"/>
                <a:cs typeface="Times New Roman" panose="02020603050405020304" pitchFamily="18" charset="0"/>
              </a:rPr>
              <a:t>Figure:</a:t>
            </a:r>
            <a:r>
              <a:rPr lang="en-IN"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A women sign language translator interpreting Prime Minister’s address using hand gestures.</a:t>
            </a:r>
          </a:p>
        </p:txBody>
      </p:sp>
      <p:pic>
        <p:nvPicPr>
          <p:cNvPr id="10" name="Picture 9">
            <a:extLst>
              <a:ext uri="{FF2B5EF4-FFF2-40B4-BE49-F238E27FC236}">
                <a16:creationId xmlns:a16="http://schemas.microsoft.com/office/drawing/2014/main" id="{999374B7-A742-4B01-843A-CBAC7AA89544}"/>
              </a:ext>
            </a:extLst>
          </p:cNvPr>
          <p:cNvPicPr>
            <a:picLocks noChangeAspect="1"/>
          </p:cNvPicPr>
          <p:nvPr/>
        </p:nvPicPr>
        <p:blipFill>
          <a:blip r:embed="rId2"/>
          <a:stretch>
            <a:fillRect/>
          </a:stretch>
        </p:blipFill>
        <p:spPr>
          <a:xfrm>
            <a:off x="7393577" y="2040528"/>
            <a:ext cx="4354286" cy="2573417"/>
          </a:xfrm>
          <a:prstGeom prst="rect">
            <a:avLst/>
          </a:prstGeom>
        </p:spPr>
      </p:pic>
      <p:sp>
        <p:nvSpPr>
          <p:cNvPr id="4" name="TextBox 3">
            <a:extLst>
              <a:ext uri="{FF2B5EF4-FFF2-40B4-BE49-F238E27FC236}">
                <a16:creationId xmlns:a16="http://schemas.microsoft.com/office/drawing/2014/main" id="{B574B219-0F2B-4587-B095-F9DD87D4017A}"/>
              </a:ext>
            </a:extLst>
          </p:cNvPr>
          <p:cNvSpPr txBox="1"/>
          <p:nvPr/>
        </p:nvSpPr>
        <p:spPr>
          <a:xfrm>
            <a:off x="1208015" y="1954635"/>
            <a:ext cx="5993974"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Sign languages (also known as signed languages) are languages that use the </a:t>
            </a:r>
            <a:r>
              <a:rPr lang="en-US" b="1" dirty="0">
                <a:latin typeface="Times New Roman" panose="02020603050405020304" pitchFamily="18" charset="0"/>
                <a:cs typeface="Times New Roman" panose="02020603050405020304" pitchFamily="18" charset="0"/>
              </a:rPr>
              <a:t>visual-manual</a:t>
            </a:r>
            <a:r>
              <a:rPr lang="en-US" dirty="0">
                <a:latin typeface="Times New Roman" panose="02020603050405020304" pitchFamily="18" charset="0"/>
                <a:cs typeface="Times New Roman" panose="02020603050405020304" pitchFamily="18" charset="0"/>
              </a:rPr>
              <a:t> modality to convey meaning.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language is expressed through </a:t>
            </a:r>
            <a:r>
              <a:rPr lang="en-US" b="1" dirty="0">
                <a:latin typeface="Times New Roman" panose="02020603050405020304" pitchFamily="18" charset="0"/>
                <a:cs typeface="Times New Roman" panose="02020603050405020304" pitchFamily="18" charset="0"/>
              </a:rPr>
              <a:t>manual articulations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hand gestures in combination with </a:t>
            </a:r>
            <a:r>
              <a:rPr lang="en-US" b="1" dirty="0">
                <a:latin typeface="Times New Roman" panose="02020603050405020304" pitchFamily="18" charset="0"/>
                <a:cs typeface="Times New Roman" panose="02020603050405020304" pitchFamily="18" charset="0"/>
              </a:rPr>
              <a:t>non-manual  elements</a:t>
            </a:r>
            <a:r>
              <a:rPr lang="en-US" dirty="0">
                <a:latin typeface="Times New Roman" panose="02020603050405020304" pitchFamily="18" charset="0"/>
                <a:cs typeface="Times New Roman" panose="02020603050405020304" pitchFamily="18" charset="0"/>
              </a:rPr>
              <a:t> like other body parts movement e.g. Face, Shoulders.</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Sign languages are full-fledged natural languages with their own </a:t>
            </a:r>
            <a:r>
              <a:rPr lang="en-US" b="1" dirty="0">
                <a:latin typeface="Times New Roman" panose="02020603050405020304" pitchFamily="18" charset="0"/>
                <a:cs typeface="Times New Roman" panose="02020603050405020304" pitchFamily="18" charset="0"/>
              </a:rPr>
              <a:t>grammar</a:t>
            </a:r>
            <a:r>
              <a:rPr lang="en-US" dirty="0">
                <a:latin typeface="Times New Roman" panose="02020603050405020304" pitchFamily="18" charset="0"/>
                <a:cs typeface="Times New Roman" panose="02020603050405020304" pitchFamily="18" charset="0"/>
              </a:rPr>
              <a:t> and lexicon.</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gesture based communication is primarily used by both </a:t>
            </a:r>
            <a:r>
              <a:rPr lang="en-US" b="1" dirty="0">
                <a:latin typeface="Times New Roman" panose="02020603050405020304" pitchFamily="18" charset="0"/>
                <a:cs typeface="Times New Roman" panose="02020603050405020304" pitchFamily="18" charset="0"/>
              </a:rPr>
              <a:t>speech-impaired</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deaf</a:t>
            </a:r>
            <a:r>
              <a:rPr lang="en-US" dirty="0">
                <a:latin typeface="Times New Roman" panose="02020603050405020304" pitchFamily="18" charset="0"/>
                <a:cs typeface="Times New Roman" panose="02020603050405020304" pitchFamily="18" charset="0"/>
              </a:rPr>
              <a:t> people.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189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F4C5-7185-4D87-A86C-894EFE41E31F}"/>
              </a:ext>
            </a:extLst>
          </p:cNvPr>
          <p:cNvSpPr>
            <a:spLocks noGrp="1"/>
          </p:cNvSpPr>
          <p:nvPr>
            <p:ph type="ctrTitle"/>
          </p:nvPr>
        </p:nvSpPr>
        <p:spPr/>
        <p:txBody>
          <a:bodyPr/>
          <a:lstStyle/>
          <a:p>
            <a:r>
              <a:rPr lang="en-IN" b="1" dirty="0">
                <a:latin typeface="Times New Roman" panose="02020603050405020304" pitchFamily="18" charset="0"/>
                <a:cs typeface="Times New Roman" panose="02020603050405020304" pitchFamily="18" charset="0"/>
              </a:rPr>
              <a:t>Project Output</a:t>
            </a:r>
          </a:p>
        </p:txBody>
      </p:sp>
    </p:spTree>
    <p:extLst>
      <p:ext uri="{BB962C8B-B14F-4D97-AF65-F5344CB8AC3E}">
        <p14:creationId xmlns:p14="http://schemas.microsoft.com/office/powerpoint/2010/main" val="196911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oject_Output">
            <a:hlinkClick r:id="" action="ppaction://media"/>
            <a:extLst>
              <a:ext uri="{FF2B5EF4-FFF2-40B4-BE49-F238E27FC236}">
                <a16:creationId xmlns:a16="http://schemas.microsoft.com/office/drawing/2014/main" id="{A0B4108E-FE64-489C-A36B-1602CF4D28F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389"/>
            <a:ext cx="12192000" cy="6342077"/>
          </a:xfrm>
          <a:prstGeom prst="rect">
            <a:avLst/>
          </a:prstGeom>
        </p:spPr>
      </p:pic>
    </p:spTree>
    <p:extLst>
      <p:ext uri="{BB962C8B-B14F-4D97-AF65-F5344CB8AC3E}">
        <p14:creationId xmlns:p14="http://schemas.microsoft.com/office/powerpoint/2010/main" val="281696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7E8F6-D0B0-45E4-9784-DB1198C678AF}"/>
              </a:ext>
            </a:extLst>
          </p:cNvPr>
          <p:cNvSpPr>
            <a:spLocks noGrp="1"/>
          </p:cNvSpPr>
          <p:nvPr>
            <p:ph type="title"/>
          </p:nvPr>
        </p:nvSpPr>
        <p:spPr/>
        <p:txBody>
          <a:bodyPr/>
          <a:lstStyle/>
          <a:p>
            <a:r>
              <a:rPr lang="en-IN" dirty="0">
                <a:solidFill>
                  <a:srgbClr val="002060"/>
                </a:solidFill>
                <a:latin typeface="Times New Roman" panose="02020603050405020304" pitchFamily="18" charset="0"/>
                <a:cs typeface="Times New Roman" panose="02020603050405020304" pitchFamily="18" charset="0"/>
              </a:rPr>
              <a:t>Results and discussions</a:t>
            </a:r>
          </a:p>
        </p:txBody>
      </p:sp>
      <p:sp>
        <p:nvSpPr>
          <p:cNvPr id="10" name="TextBox 9">
            <a:extLst>
              <a:ext uri="{FF2B5EF4-FFF2-40B4-BE49-F238E27FC236}">
                <a16:creationId xmlns:a16="http://schemas.microsoft.com/office/drawing/2014/main" id="{5F23B732-9649-47F0-857A-9B6EF4849D7C}"/>
              </a:ext>
            </a:extLst>
          </p:cNvPr>
          <p:cNvSpPr txBox="1"/>
          <p:nvPr/>
        </p:nvSpPr>
        <p:spPr>
          <a:xfrm>
            <a:off x="1236617" y="2011680"/>
            <a:ext cx="9919063"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processed image input is first sent to the Layer 1 CNN model, which yielded the same results for a particular set of symbols: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For D: U,R ;    For U: R,D;   For T: I,K,D;   For S: N,M</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these set of symbols, we specifically trained separate models. Firstly Layer 1 model will classify among 26 symbols, if output of Layer-1 falls into any one of these category then that output will be passed through Layer-2.</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723E411-5E93-42F4-8FF1-9A9A8C465049}"/>
              </a:ext>
            </a:extLst>
          </p:cNvPr>
          <p:cNvSpPr txBox="1"/>
          <p:nvPr/>
        </p:nvSpPr>
        <p:spPr>
          <a:xfrm>
            <a:off x="4788997" y="5928701"/>
            <a:ext cx="6610524"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Figure: </a:t>
            </a:r>
            <a:r>
              <a:rPr lang="en-IN" sz="1600" dirty="0">
                <a:latin typeface="Times New Roman" panose="02020603050405020304" pitchFamily="18" charset="0"/>
                <a:cs typeface="Times New Roman" panose="02020603050405020304" pitchFamily="18" charset="0"/>
              </a:rPr>
              <a:t>Classification between similar type of symbols at Layer 2</a:t>
            </a:r>
          </a:p>
        </p:txBody>
      </p:sp>
      <p:pic>
        <p:nvPicPr>
          <p:cNvPr id="4" name="Picture 3">
            <a:extLst>
              <a:ext uri="{FF2B5EF4-FFF2-40B4-BE49-F238E27FC236}">
                <a16:creationId xmlns:a16="http://schemas.microsoft.com/office/drawing/2014/main" id="{5337D11E-05F4-4053-A143-DA4D22ABECFE}"/>
              </a:ext>
            </a:extLst>
          </p:cNvPr>
          <p:cNvPicPr>
            <a:picLocks noChangeAspect="1"/>
          </p:cNvPicPr>
          <p:nvPr/>
        </p:nvPicPr>
        <p:blipFill>
          <a:blip r:embed="rId2"/>
          <a:stretch>
            <a:fillRect/>
          </a:stretch>
        </p:blipFill>
        <p:spPr>
          <a:xfrm>
            <a:off x="4639697" y="4272618"/>
            <a:ext cx="5729096" cy="1656083"/>
          </a:xfrm>
          <a:prstGeom prst="rect">
            <a:avLst/>
          </a:prstGeom>
        </p:spPr>
      </p:pic>
    </p:spTree>
    <p:extLst>
      <p:ext uri="{BB962C8B-B14F-4D97-AF65-F5344CB8AC3E}">
        <p14:creationId xmlns:p14="http://schemas.microsoft.com/office/powerpoint/2010/main" val="333442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F374-A4B1-4C77-8EF3-00424B8AD4F7}"/>
              </a:ext>
            </a:extLst>
          </p:cNvPr>
          <p:cNvSpPr>
            <a:spLocks noGrp="1"/>
          </p:cNvSpPr>
          <p:nvPr>
            <p:ph type="title"/>
          </p:nvPr>
        </p:nvSpPr>
        <p:spPr/>
        <p:txBody>
          <a:bodyPr/>
          <a:lstStyle/>
          <a:p>
            <a:r>
              <a:rPr lang="en-IN" dirty="0">
                <a:solidFill>
                  <a:srgbClr val="002060"/>
                </a:solidFill>
                <a:latin typeface="Times New Roman" panose="02020603050405020304" pitchFamily="18" charset="0"/>
                <a:cs typeface="Times New Roman" panose="02020603050405020304" pitchFamily="18" charset="0"/>
              </a:rPr>
              <a:t>Challenges Faced and Limitations</a:t>
            </a:r>
          </a:p>
        </p:txBody>
      </p:sp>
      <p:sp>
        <p:nvSpPr>
          <p:cNvPr id="4" name="TextBox 3">
            <a:extLst>
              <a:ext uri="{FF2B5EF4-FFF2-40B4-BE49-F238E27FC236}">
                <a16:creationId xmlns:a16="http://schemas.microsoft.com/office/drawing/2014/main" id="{7BAE7398-550C-4506-9D19-73EBEBBD978C}"/>
              </a:ext>
            </a:extLst>
          </p:cNvPr>
          <p:cNvSpPr txBox="1"/>
          <p:nvPr/>
        </p:nvSpPr>
        <p:spPr>
          <a:xfrm>
            <a:off x="1216404" y="2013358"/>
            <a:ext cx="9939276" cy="3693319"/>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Initially, a dataset containing raw images of all ASL characters was to be compiled, however, no fitting dataset could be identified in the public dataset repositories like </a:t>
            </a:r>
            <a:r>
              <a:rPr lang="en-US" b="1" dirty="0">
                <a:latin typeface="Times New Roman" panose="02020603050405020304" pitchFamily="18" charset="0"/>
                <a:cs typeface="Times New Roman" panose="02020603050405020304" pitchFamily="18" charset="0"/>
              </a:rPr>
              <a:t>Kaggle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UCI Machine Learning Repository</a:t>
            </a:r>
            <a:r>
              <a:rPr lang="en-US" dirty="0">
                <a:latin typeface="Times New Roman" panose="02020603050405020304" pitchFamily="18" charset="0"/>
                <a:cs typeface="Times New Roman" panose="02020603050405020304" pitchFamily="18" charset="0"/>
              </a:rPr>
              <a:t>. As a result, we created our own dataset and performed all the necessary preprocessing operations.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next issue was to choose the </a:t>
            </a:r>
            <a:r>
              <a:rPr lang="en-US" b="1" dirty="0">
                <a:latin typeface="Times New Roman" panose="02020603050405020304" pitchFamily="18" charset="0"/>
                <a:cs typeface="Times New Roman" panose="02020603050405020304" pitchFamily="18" charset="0"/>
              </a:rPr>
              <a:t>filter for feature extraction</a:t>
            </a:r>
            <a:r>
              <a:rPr lang="en-US" dirty="0">
                <a:latin typeface="Times New Roman" panose="02020603050405020304" pitchFamily="18" charset="0"/>
                <a:cs typeface="Times New Roman" panose="02020603050405020304" pitchFamily="18" charset="0"/>
              </a:rPr>
              <a:t>. Various filters, such as </a:t>
            </a:r>
            <a:r>
              <a:rPr lang="en-US" b="1" dirty="0">
                <a:latin typeface="Times New Roman" panose="02020603050405020304" pitchFamily="18" charset="0"/>
                <a:cs typeface="Times New Roman" panose="02020603050405020304" pitchFamily="18" charset="0"/>
              </a:rPr>
              <a:t>gaussian blur</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binary threshold, canny edge detection</a:t>
            </a:r>
            <a:r>
              <a:rPr lang="en-US" dirty="0">
                <a:latin typeface="Times New Roman" panose="02020603050405020304" pitchFamily="18" charset="0"/>
                <a:cs typeface="Times New Roman" panose="02020603050405020304" pitchFamily="18" charset="0"/>
              </a:rPr>
              <a:t>, and others, were tested, with the gaussian blur filter proving to be the most efficient.</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Aside from that, there were problems with the model's accuracy due to </a:t>
            </a:r>
            <a:r>
              <a:rPr lang="en-US" b="1" dirty="0">
                <a:latin typeface="Times New Roman" panose="02020603050405020304" pitchFamily="18" charset="0"/>
                <a:cs typeface="Times New Roman" panose="02020603050405020304" pitchFamily="18" charset="0"/>
              </a:rPr>
              <a:t>lighting conditions</a:t>
            </a:r>
            <a:r>
              <a:rPr lang="en-US" dirty="0">
                <a:latin typeface="Times New Roman" panose="02020603050405020304" pitchFamily="18" charset="0"/>
                <a:cs typeface="Times New Roman" panose="02020603050405020304" pitchFamily="18" charset="0"/>
              </a:rPr>
              <a:t>; the model does not have promising accuracy when </a:t>
            </a:r>
            <a:r>
              <a:rPr lang="en-US" b="1" dirty="0">
                <a:latin typeface="Times New Roman" panose="02020603050405020304" pitchFamily="18" charset="0"/>
                <a:cs typeface="Times New Roman" panose="02020603050405020304" pitchFamily="18" charset="0"/>
              </a:rPr>
              <a:t>lighting conditions were poor</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804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078F-ECB4-4859-97BA-6A06BF1DF102}"/>
              </a:ext>
            </a:extLst>
          </p:cNvPr>
          <p:cNvSpPr>
            <a:spLocks noGrp="1"/>
          </p:cNvSpPr>
          <p:nvPr>
            <p:ph type="title"/>
          </p:nvPr>
        </p:nvSpPr>
        <p:spPr>
          <a:xfrm>
            <a:off x="1097280" y="244658"/>
            <a:ext cx="10058400" cy="1450757"/>
          </a:xfrm>
        </p:spPr>
        <p:txBody>
          <a:bodyPr/>
          <a:lstStyle/>
          <a:p>
            <a:r>
              <a:rPr lang="en-IN" dirty="0">
                <a:solidFill>
                  <a:srgbClr val="002060"/>
                </a:solidFill>
                <a:latin typeface="Times New Roman" panose="02020603050405020304" pitchFamily="18" charset="0"/>
                <a:cs typeface="Times New Roman" panose="02020603050405020304" pitchFamily="18" charset="0"/>
              </a:rPr>
              <a:t>Future Scope</a:t>
            </a:r>
          </a:p>
        </p:txBody>
      </p:sp>
      <p:sp>
        <p:nvSpPr>
          <p:cNvPr id="4" name="TextBox 3">
            <a:extLst>
              <a:ext uri="{FF2B5EF4-FFF2-40B4-BE49-F238E27FC236}">
                <a16:creationId xmlns:a16="http://schemas.microsoft.com/office/drawing/2014/main" id="{37DDB8A9-4A4B-40A4-BD74-FA00F52CDCF2}"/>
              </a:ext>
            </a:extLst>
          </p:cNvPr>
          <p:cNvSpPr txBox="1"/>
          <p:nvPr/>
        </p:nvSpPr>
        <p:spPr>
          <a:xfrm>
            <a:off x="1097280" y="1845578"/>
            <a:ext cx="10122157"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From the various studies, we found that there is </a:t>
            </a:r>
            <a:r>
              <a:rPr lang="en-US" b="1" dirty="0">
                <a:latin typeface="Times New Roman" panose="02020603050405020304" pitchFamily="18" charset="0"/>
                <a:cs typeface="Times New Roman" panose="02020603050405020304" pitchFamily="18" charset="0"/>
              </a:rPr>
              <a:t>no universal sign language</a:t>
            </a:r>
            <a:r>
              <a:rPr lang="en-US" dirty="0">
                <a:latin typeface="Times New Roman" panose="02020603050405020304" pitchFamily="18" charset="0"/>
                <a:cs typeface="Times New Roman" panose="02020603050405020304" pitchFamily="18" charset="0"/>
              </a:rPr>
              <a:t>. Therefore, when a deaf or speech-impaired person travels to another country or region, he/she might face the problem because the device in which SLR is integrated might not have the sign language of the region he/she belongs to. </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Therefore, further studies should be concerned about integrating all the sign languages used across the globe into one device with a </a:t>
            </a:r>
            <a:r>
              <a:rPr lang="en-US" b="1" dirty="0">
                <a:latin typeface="Times New Roman" panose="02020603050405020304" pitchFamily="18" charset="0"/>
                <a:cs typeface="Times New Roman" panose="02020603050405020304" pitchFamily="18" charset="0"/>
              </a:rPr>
              <a:t>convenient and customizable user interface </a:t>
            </a:r>
            <a:r>
              <a:rPr lang="en-US" dirty="0">
                <a:latin typeface="Times New Roman" panose="02020603050405020304" pitchFamily="18" charset="0"/>
                <a:cs typeface="Times New Roman" panose="02020603050405020304" pitchFamily="18" charset="0"/>
              </a:rPr>
              <a:t>to</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make it more </a:t>
            </a:r>
            <a:r>
              <a:rPr lang="en-US" b="1" dirty="0">
                <a:latin typeface="Times New Roman" panose="02020603050405020304" pitchFamily="18" charset="0"/>
                <a:cs typeface="Times New Roman" panose="02020603050405020304" pitchFamily="18" charset="0"/>
              </a:rPr>
              <a:t>robust</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barrier-breaker</a:t>
            </a:r>
            <a:r>
              <a:rPr lang="en-US"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Deep Neural Network (DNN) can learn good features from </a:t>
            </a:r>
            <a:r>
              <a:rPr lang="en-US" b="1" dirty="0">
                <a:latin typeface="Times New Roman" panose="02020603050405020304" pitchFamily="18" charset="0"/>
                <a:cs typeface="Times New Roman" panose="02020603050405020304" pitchFamily="18" charset="0"/>
              </a:rPr>
              <a:t>multi-modal histogram </a:t>
            </a:r>
            <a:r>
              <a:rPr lang="en-US" dirty="0">
                <a:latin typeface="Times New Roman" panose="02020603050405020304" pitchFamily="18" charset="0"/>
                <a:cs typeface="Times New Roman" panose="02020603050405020304" pitchFamily="18" charset="0"/>
              </a:rPr>
              <a:t>because these histograms can </a:t>
            </a:r>
            <a:r>
              <a:rPr lang="en-US" b="1" dirty="0">
                <a:latin typeface="Times New Roman" panose="02020603050405020304" pitchFamily="18" charset="0"/>
                <a:cs typeface="Times New Roman" panose="02020603050405020304" pitchFamily="18" charset="0"/>
              </a:rPr>
              <a:t>enhance the accuracy </a:t>
            </a:r>
            <a:r>
              <a:rPr lang="en-US" dirty="0">
                <a:latin typeface="Times New Roman" panose="02020603050405020304" pitchFamily="18" charset="0"/>
                <a:cs typeface="Times New Roman" panose="02020603050405020304" pitchFamily="18" charset="0"/>
              </a:rPr>
              <a:t>of recognition by providing </a:t>
            </a:r>
            <a:r>
              <a:rPr lang="en-US" b="1" dirty="0">
                <a:latin typeface="Times New Roman" panose="02020603050405020304" pitchFamily="18" charset="0"/>
                <a:cs typeface="Times New Roman" panose="02020603050405020304" pitchFamily="18" charset="0"/>
              </a:rPr>
              <a:t>more knowledge or features </a:t>
            </a:r>
            <a:r>
              <a:rPr lang="en-US" dirty="0">
                <a:latin typeface="Times New Roman" panose="02020603050405020304" pitchFamily="18" charset="0"/>
                <a:cs typeface="Times New Roman" panose="02020603050405020304" pitchFamily="18" charset="0"/>
              </a:rPr>
              <a:t>about sign gestures</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3404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7F3BD-1001-4C48-80E9-4F325FA7C22F}"/>
              </a:ext>
            </a:extLst>
          </p:cNvPr>
          <p:cNvSpPr>
            <a:spLocks noGrp="1"/>
          </p:cNvSpPr>
          <p:nvPr>
            <p:ph type="title"/>
          </p:nvPr>
        </p:nvSpPr>
        <p:spPr/>
        <p:txBody>
          <a:bodyPr/>
          <a:lstStyle/>
          <a:p>
            <a:r>
              <a:rPr lang="en-IN" dirty="0">
                <a:solidFill>
                  <a:srgbClr val="002060"/>
                </a:solidFill>
                <a:latin typeface="Times New Roman" panose="02020603050405020304" pitchFamily="18" charset="0"/>
                <a:cs typeface="Times New Roman" panose="02020603050405020304" pitchFamily="18" charset="0"/>
              </a:rPr>
              <a:t>ETBS 2021</a:t>
            </a:r>
            <a:endParaRPr lang="en-IN" dirty="0"/>
          </a:p>
        </p:txBody>
      </p:sp>
      <p:sp>
        <p:nvSpPr>
          <p:cNvPr id="4" name="Text Placeholder 3">
            <a:extLst>
              <a:ext uri="{FF2B5EF4-FFF2-40B4-BE49-F238E27FC236}">
                <a16:creationId xmlns:a16="http://schemas.microsoft.com/office/drawing/2014/main" id="{DFBFCDC3-AF08-4FE4-9A71-7BAB64ED3C93}"/>
              </a:ext>
            </a:extLst>
          </p:cNvPr>
          <p:cNvSpPr>
            <a:spLocks noGrp="1"/>
          </p:cNvSpPr>
          <p:nvPr>
            <p:ph type="body" sz="half" idx="2"/>
          </p:nvPr>
        </p:nvSpPr>
        <p:spPr/>
        <p:txBody>
          <a:bodyPr/>
          <a:lstStyle/>
          <a:p>
            <a:pPr algn="just"/>
            <a:r>
              <a:rPr lang="en-IN" dirty="0">
                <a:latin typeface="Times New Roman" panose="02020603050405020304" pitchFamily="18" charset="0"/>
                <a:cs typeface="Times New Roman" panose="02020603050405020304" pitchFamily="18" charset="0"/>
              </a:rPr>
              <a:t>We successfully presented our paper at </a:t>
            </a:r>
            <a:r>
              <a:rPr lang="en-IN" dirty="0">
                <a:solidFill>
                  <a:srgbClr val="002060"/>
                </a:solidFill>
                <a:latin typeface="Times New Roman" panose="02020603050405020304" pitchFamily="18" charset="0"/>
                <a:cs typeface="Times New Roman" panose="02020603050405020304" pitchFamily="18" charset="0"/>
              </a:rPr>
              <a:t>International Conference on Emergent Converging Technologies and Biomedical Systems (ETBS-2021)</a:t>
            </a:r>
            <a:r>
              <a:rPr lang="en-IN" dirty="0">
                <a:latin typeface="Times New Roman" panose="02020603050405020304" pitchFamily="18" charset="0"/>
                <a:cs typeface="Times New Roman" panose="02020603050405020304" pitchFamily="18" charset="0"/>
              </a:rPr>
              <a:t>, organised by UIET, Kurukshetra University, Haryana, India.</a:t>
            </a:r>
          </a:p>
          <a:p>
            <a:pPr algn="just"/>
            <a:r>
              <a:rPr lang="en-IN" dirty="0">
                <a:latin typeface="Times New Roman" panose="02020603050405020304" pitchFamily="18" charset="0"/>
                <a:cs typeface="Times New Roman" panose="02020603050405020304" pitchFamily="18" charset="0"/>
              </a:rPr>
              <a:t>All the papers accepted and presented in this conference will be published by </a:t>
            </a:r>
            <a:r>
              <a:rPr lang="en-IN" dirty="0">
                <a:solidFill>
                  <a:schemeClr val="bg1"/>
                </a:solidFill>
                <a:latin typeface="Times New Roman" panose="02020603050405020304" pitchFamily="18" charset="0"/>
                <a:cs typeface="Times New Roman" panose="02020603050405020304" pitchFamily="18" charset="0"/>
              </a:rPr>
              <a:t>Springer</a:t>
            </a:r>
            <a:r>
              <a:rPr lang="en-IN" dirty="0">
                <a:latin typeface="Times New Roman" panose="02020603050405020304" pitchFamily="18" charset="0"/>
                <a:cs typeface="Times New Roman" panose="02020603050405020304" pitchFamily="18" charset="0"/>
              </a:rPr>
              <a:t> in its popular book series </a:t>
            </a:r>
            <a:r>
              <a:rPr lang="en-IN" dirty="0">
                <a:solidFill>
                  <a:srgbClr val="002060"/>
                </a:solidFill>
                <a:latin typeface="Times New Roman" panose="02020603050405020304" pitchFamily="18" charset="0"/>
                <a:cs typeface="Times New Roman" panose="02020603050405020304" pitchFamily="18" charset="0"/>
              </a:rPr>
              <a:t>Lecture Notes in Electrical Engineering</a:t>
            </a:r>
            <a:r>
              <a:rPr lang="en-IN" dirty="0">
                <a:latin typeface="Times New Roman" panose="02020603050405020304" pitchFamily="18" charset="0"/>
                <a:cs typeface="Times New Roman" panose="02020603050405020304" pitchFamily="18" charset="0"/>
              </a:rPr>
              <a:t> (ISSN NO: 1876-1100).</a:t>
            </a:r>
          </a:p>
          <a:p>
            <a:pPr algn="just"/>
            <a:r>
              <a:rPr lang="en-IN" dirty="0">
                <a:latin typeface="Times New Roman" panose="02020603050405020304" pitchFamily="18" charset="0"/>
                <a:cs typeface="Times New Roman" panose="02020603050405020304" pitchFamily="18" charset="0"/>
              </a:rPr>
              <a:t>The mentioned book series of Springer is indexed in </a:t>
            </a:r>
            <a:r>
              <a:rPr lang="en-IN" dirty="0">
                <a:solidFill>
                  <a:srgbClr val="002060"/>
                </a:solidFill>
                <a:latin typeface="Times New Roman" panose="02020603050405020304" pitchFamily="18" charset="0"/>
                <a:cs typeface="Times New Roman" panose="02020603050405020304" pitchFamily="18" charset="0"/>
              </a:rPr>
              <a:t>Scopus</a:t>
            </a:r>
            <a:r>
              <a:rPr lang="en-IN" dirty="0">
                <a:latin typeface="Times New Roman" panose="02020603050405020304" pitchFamily="18" charset="0"/>
                <a:cs typeface="Times New Roman" panose="02020603050405020304" pitchFamily="18" charset="0"/>
              </a:rPr>
              <a:t> and </a:t>
            </a:r>
            <a:r>
              <a:rPr lang="en-IN" dirty="0">
                <a:solidFill>
                  <a:srgbClr val="002060"/>
                </a:solidFill>
                <a:latin typeface="Times New Roman" panose="02020603050405020304" pitchFamily="18" charset="0"/>
                <a:cs typeface="Times New Roman" panose="02020603050405020304" pitchFamily="18" charset="0"/>
              </a:rPr>
              <a:t>ESCI</a:t>
            </a:r>
            <a:r>
              <a:rPr lang="en-IN" dirty="0">
                <a:latin typeface="Times New Roman" panose="02020603050405020304" pitchFamily="18" charset="0"/>
                <a:cs typeface="Times New Roman" panose="02020603050405020304" pitchFamily="18" charset="0"/>
              </a:rPr>
              <a:t> databases.</a:t>
            </a:r>
          </a:p>
        </p:txBody>
      </p:sp>
      <p:pic>
        <p:nvPicPr>
          <p:cNvPr id="5" name="Content Placeholder 4">
            <a:extLst>
              <a:ext uri="{FF2B5EF4-FFF2-40B4-BE49-F238E27FC236}">
                <a16:creationId xmlns:a16="http://schemas.microsoft.com/office/drawing/2014/main" id="{3B726D65-9522-414F-A63C-142B10429A03}"/>
              </a:ext>
            </a:extLst>
          </p:cNvPr>
          <p:cNvPicPr>
            <a:picLocks noGrp="1" noChangeAspect="1"/>
          </p:cNvPicPr>
          <p:nvPr>
            <p:ph idx="1"/>
          </p:nvPr>
        </p:nvPicPr>
        <p:blipFill>
          <a:blip r:embed="rId2"/>
          <a:stretch>
            <a:fillRect/>
          </a:stretch>
        </p:blipFill>
        <p:spPr>
          <a:xfrm>
            <a:off x="4194495" y="276837"/>
            <a:ext cx="7843707" cy="6400800"/>
          </a:xfrm>
          <a:prstGeom prst="rect">
            <a:avLst/>
          </a:prstGeom>
        </p:spPr>
      </p:pic>
    </p:spTree>
    <p:extLst>
      <p:ext uri="{BB962C8B-B14F-4D97-AF65-F5344CB8AC3E}">
        <p14:creationId xmlns:p14="http://schemas.microsoft.com/office/powerpoint/2010/main" val="3886418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F041-3C04-4EF1-A2F1-9DEC3199A0C9}"/>
              </a:ext>
            </a:extLst>
          </p:cNvPr>
          <p:cNvSpPr>
            <a:spLocks noGrp="1"/>
          </p:cNvSpPr>
          <p:nvPr>
            <p:ph type="title"/>
          </p:nvPr>
        </p:nvSpPr>
        <p:spPr/>
        <p:txBody>
          <a:bodyPr/>
          <a:lstStyle/>
          <a:p>
            <a:r>
              <a:rPr lang="en-IN" dirty="0">
                <a:solidFill>
                  <a:srgbClr val="002060"/>
                </a:solidFill>
                <a:latin typeface="Times New Roman" panose="02020603050405020304" pitchFamily="18" charset="0"/>
                <a:cs typeface="Times New Roman" panose="02020603050405020304" pitchFamily="18" charset="0"/>
              </a:rPr>
              <a:t>Conclusion</a:t>
            </a:r>
            <a:endParaRPr lang="en-IN" dirty="0"/>
          </a:p>
        </p:txBody>
      </p:sp>
      <p:sp>
        <p:nvSpPr>
          <p:cNvPr id="3" name="TextBox 2">
            <a:extLst>
              <a:ext uri="{FF2B5EF4-FFF2-40B4-BE49-F238E27FC236}">
                <a16:creationId xmlns:a16="http://schemas.microsoft.com/office/drawing/2014/main" id="{94E42D40-90EA-4973-94EF-DE1C7C2DC6B3}"/>
              </a:ext>
            </a:extLst>
          </p:cNvPr>
          <p:cNvSpPr txBox="1"/>
          <p:nvPr/>
        </p:nvSpPr>
        <p:spPr>
          <a:xfrm>
            <a:off x="1208015" y="1946246"/>
            <a:ext cx="9947665" cy="3754874"/>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On the whole, this project recognize and predicts the meaning of American </a:t>
            </a:r>
            <a:r>
              <a:rPr lang="en-US" sz="2000" dirty="0">
                <a:latin typeface="Times New Roman" panose="02020603050405020304" pitchFamily="18" charset="0"/>
                <a:ea typeface="Times New Roman" panose="02020603050405020304" pitchFamily="18" charset="0"/>
              </a:rPr>
              <a:t>S</a:t>
            </a:r>
            <a:r>
              <a:rPr lang="en-US" sz="2000" dirty="0">
                <a:effectLst/>
                <a:latin typeface="Times New Roman" panose="02020603050405020304" pitchFamily="18" charset="0"/>
                <a:ea typeface="Times New Roman" panose="02020603050405020304" pitchFamily="18" charset="0"/>
              </a:rPr>
              <a:t>ign </a:t>
            </a:r>
            <a:r>
              <a:rPr lang="en-US" sz="2000" dirty="0">
                <a:latin typeface="Times New Roman" panose="02020603050405020304" pitchFamily="18" charset="0"/>
                <a:ea typeface="Times New Roman" panose="02020603050405020304" pitchFamily="18" charset="0"/>
              </a:rPr>
              <a:t>L</a:t>
            </a:r>
            <a:r>
              <a:rPr lang="en-US" sz="2000" dirty="0">
                <a:effectLst/>
                <a:latin typeface="Times New Roman" panose="02020603050405020304" pitchFamily="18" charset="0"/>
                <a:ea typeface="Times New Roman" panose="02020603050405020304" pitchFamily="18" charset="0"/>
              </a:rPr>
              <a:t>anguage (ASL) gestures along with the feature of suggestions. </a:t>
            </a:r>
          </a:p>
          <a:p>
            <a:pPr marL="285750" indent="-285750" algn="just">
              <a:buFont typeface="Arial" panose="020B0604020202020204" pitchFamily="34" charset="0"/>
              <a:buChar char="•"/>
            </a:pPr>
            <a:endParaRPr lang="en-US" sz="2000"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Experts in different disciplines have primarily performed past studies on sign language comprehension for numerous sign languages, reducing real-world utility. </a:t>
            </a:r>
          </a:p>
          <a:p>
            <a:pPr algn="just"/>
            <a:endParaRPr lang="en-US" sz="2000"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rPr>
              <a:t>Our project only use the system’s camera as hardware utility, therefore no matter of cost.</a:t>
            </a:r>
          </a:p>
          <a:p>
            <a:pPr algn="just"/>
            <a:r>
              <a:rPr lang="en-US" sz="2000" dirty="0">
                <a:latin typeface="Times New Roman" panose="02020603050405020304" pitchFamily="18" charset="0"/>
                <a:ea typeface="Times New Roman" panose="02020603050405020304" pitchFamily="18" charset="0"/>
              </a:rPr>
              <a:t> </a:t>
            </a:r>
          </a:p>
          <a:p>
            <a:pPr marL="285750" indent="-285750" algn="jus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Conclusively, everyone is of value in society and has the right to communicate with others regardless of their physical impairments. </a:t>
            </a:r>
          </a:p>
          <a:p>
            <a:pPr algn="just"/>
            <a:endParaRPr lang="en-US" sz="2000"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599536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81D90E-A447-4A09-821D-88202ECB830B}"/>
              </a:ext>
            </a:extLst>
          </p:cNvPr>
          <p:cNvSpPr/>
          <p:nvPr/>
        </p:nvSpPr>
        <p:spPr>
          <a:xfrm>
            <a:off x="3743215" y="2610283"/>
            <a:ext cx="4564762" cy="1200329"/>
          </a:xfrm>
          <a:prstGeom prst="rect">
            <a:avLst/>
          </a:prstGeom>
          <a:noFill/>
        </p:spPr>
        <p:txBody>
          <a:bodyPr wrap="square" lIns="91440" tIns="45720" rIns="91440" bIns="45720">
            <a:spAutoFit/>
          </a:bodyPr>
          <a:lstStyle/>
          <a:p>
            <a:pPr algn="ctr"/>
            <a:r>
              <a:rPr lang="en-US" sz="7200" dirty="0">
                <a:ln w="0"/>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endParaRPr lang="en-US" sz="7200" b="0" cap="none" spc="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6372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5A5CA-6274-45D2-AF3E-254667442CA1}"/>
              </a:ext>
            </a:extLst>
          </p:cNvPr>
          <p:cNvSpPr>
            <a:spLocks noGrp="1"/>
          </p:cNvSpPr>
          <p:nvPr>
            <p:ph type="title"/>
          </p:nvPr>
        </p:nvSpPr>
        <p:spPr>
          <a:xfrm>
            <a:off x="1097280" y="269186"/>
            <a:ext cx="10058400" cy="1450757"/>
          </a:xfrm>
        </p:spPr>
        <p:txBody>
          <a:bodyPr/>
          <a:lstStyle/>
          <a:p>
            <a:r>
              <a:rPr lang="en-IN" dirty="0">
                <a:solidFill>
                  <a:srgbClr val="002060"/>
                </a:solidFill>
                <a:latin typeface="Times New Roman" panose="02020603050405020304" pitchFamily="18" charset="0"/>
                <a:cs typeface="Times New Roman" panose="02020603050405020304" pitchFamily="18" charset="0"/>
              </a:rPr>
              <a:t>Different Sign Languages</a:t>
            </a:r>
          </a:p>
        </p:txBody>
      </p:sp>
      <p:pic>
        <p:nvPicPr>
          <p:cNvPr id="4" name="Picture 3">
            <a:extLst>
              <a:ext uri="{FF2B5EF4-FFF2-40B4-BE49-F238E27FC236}">
                <a16:creationId xmlns:a16="http://schemas.microsoft.com/office/drawing/2014/main" id="{71B7C6FE-71F9-40C5-ABAD-4E36AEAF468F}"/>
              </a:ext>
            </a:extLst>
          </p:cNvPr>
          <p:cNvPicPr>
            <a:picLocks noChangeAspect="1"/>
          </p:cNvPicPr>
          <p:nvPr/>
        </p:nvPicPr>
        <p:blipFill>
          <a:blip r:embed="rId2"/>
          <a:stretch>
            <a:fillRect/>
          </a:stretch>
        </p:blipFill>
        <p:spPr>
          <a:xfrm>
            <a:off x="8112154" y="1833154"/>
            <a:ext cx="3485486" cy="2843347"/>
          </a:xfrm>
          <a:prstGeom prst="rect">
            <a:avLst/>
          </a:prstGeom>
        </p:spPr>
      </p:pic>
      <p:pic>
        <p:nvPicPr>
          <p:cNvPr id="6" name="Picture 5">
            <a:extLst>
              <a:ext uri="{FF2B5EF4-FFF2-40B4-BE49-F238E27FC236}">
                <a16:creationId xmlns:a16="http://schemas.microsoft.com/office/drawing/2014/main" id="{434A9339-996F-406F-922F-68315728100F}"/>
              </a:ext>
            </a:extLst>
          </p:cNvPr>
          <p:cNvPicPr>
            <a:picLocks noChangeAspect="1"/>
          </p:cNvPicPr>
          <p:nvPr/>
        </p:nvPicPr>
        <p:blipFill>
          <a:blip r:embed="rId3"/>
          <a:stretch>
            <a:fillRect/>
          </a:stretch>
        </p:blipFill>
        <p:spPr>
          <a:xfrm>
            <a:off x="1351955" y="1833154"/>
            <a:ext cx="3832441" cy="2843348"/>
          </a:xfrm>
          <a:prstGeom prst="rect">
            <a:avLst/>
          </a:prstGeom>
        </p:spPr>
      </p:pic>
      <p:pic>
        <p:nvPicPr>
          <p:cNvPr id="10" name="Picture 9">
            <a:extLst>
              <a:ext uri="{FF2B5EF4-FFF2-40B4-BE49-F238E27FC236}">
                <a16:creationId xmlns:a16="http://schemas.microsoft.com/office/drawing/2014/main" id="{D1AAB739-6CFE-43D8-94F0-813BA6943AAE}"/>
              </a:ext>
            </a:extLst>
          </p:cNvPr>
          <p:cNvPicPr>
            <a:picLocks noChangeAspect="1"/>
          </p:cNvPicPr>
          <p:nvPr/>
        </p:nvPicPr>
        <p:blipFill>
          <a:blip r:embed="rId4"/>
          <a:stretch>
            <a:fillRect/>
          </a:stretch>
        </p:blipFill>
        <p:spPr>
          <a:xfrm>
            <a:off x="4605555" y="1822269"/>
            <a:ext cx="3204945" cy="2843348"/>
          </a:xfrm>
          <a:prstGeom prst="rect">
            <a:avLst/>
          </a:prstGeom>
        </p:spPr>
      </p:pic>
      <p:sp>
        <p:nvSpPr>
          <p:cNvPr id="11" name="TextBox 10">
            <a:extLst>
              <a:ext uri="{FF2B5EF4-FFF2-40B4-BE49-F238E27FC236}">
                <a16:creationId xmlns:a16="http://schemas.microsoft.com/office/drawing/2014/main" id="{A7CC8287-82D5-4B0D-8846-46C15F947C62}"/>
              </a:ext>
            </a:extLst>
          </p:cNvPr>
          <p:cNvSpPr txBox="1"/>
          <p:nvPr/>
        </p:nvSpPr>
        <p:spPr>
          <a:xfrm>
            <a:off x="8429897" y="4725669"/>
            <a:ext cx="3074126"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American Sign Language</a:t>
            </a:r>
          </a:p>
        </p:txBody>
      </p:sp>
      <p:sp>
        <p:nvSpPr>
          <p:cNvPr id="12" name="TextBox 11">
            <a:extLst>
              <a:ext uri="{FF2B5EF4-FFF2-40B4-BE49-F238E27FC236}">
                <a16:creationId xmlns:a16="http://schemas.microsoft.com/office/drawing/2014/main" id="{8D355AA0-1C15-4A37-86EC-0232C6655F52}"/>
              </a:ext>
            </a:extLst>
          </p:cNvPr>
          <p:cNvSpPr txBox="1"/>
          <p:nvPr/>
        </p:nvSpPr>
        <p:spPr>
          <a:xfrm>
            <a:off x="4798423" y="4725670"/>
            <a:ext cx="3074126"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German Sign Language</a:t>
            </a:r>
          </a:p>
        </p:txBody>
      </p:sp>
      <p:sp>
        <p:nvSpPr>
          <p:cNvPr id="13" name="TextBox 12">
            <a:extLst>
              <a:ext uri="{FF2B5EF4-FFF2-40B4-BE49-F238E27FC236}">
                <a16:creationId xmlns:a16="http://schemas.microsoft.com/office/drawing/2014/main" id="{82FA4660-80F0-4C5A-93A3-416CAE081FCD}"/>
              </a:ext>
            </a:extLst>
          </p:cNvPr>
          <p:cNvSpPr txBox="1"/>
          <p:nvPr/>
        </p:nvSpPr>
        <p:spPr>
          <a:xfrm>
            <a:off x="1097279" y="4729550"/>
            <a:ext cx="3074126"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French Sign Language</a:t>
            </a:r>
          </a:p>
        </p:txBody>
      </p:sp>
      <p:sp>
        <p:nvSpPr>
          <p:cNvPr id="14" name="TextBox 13">
            <a:extLst>
              <a:ext uri="{FF2B5EF4-FFF2-40B4-BE49-F238E27FC236}">
                <a16:creationId xmlns:a16="http://schemas.microsoft.com/office/drawing/2014/main" id="{35F0CB10-6F75-4C1A-ABE1-E7860A501DD4}"/>
              </a:ext>
            </a:extLst>
          </p:cNvPr>
          <p:cNvSpPr txBox="1"/>
          <p:nvPr/>
        </p:nvSpPr>
        <p:spPr>
          <a:xfrm>
            <a:off x="1027611" y="5251269"/>
            <a:ext cx="10476412" cy="923330"/>
          </a:xfrm>
          <a:prstGeom prst="rect">
            <a:avLst/>
          </a:prstGeom>
          <a:noFill/>
        </p:spPr>
        <p:txBody>
          <a:bodyPr wrap="square" rtlCol="0">
            <a:spAutoFit/>
          </a:bodyPr>
          <a:lstStyle/>
          <a:p>
            <a:pPr marL="285750" indent="-285750">
              <a:buFont typeface="Arial" panose="020B0604020202020204" pitchFamily="34" charset="0"/>
              <a:buChar char="•"/>
            </a:pPr>
            <a:r>
              <a:rPr lang="en-IN" dirty="0"/>
              <a:t>There are lot of other sign languages having variety of lingos.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Different regions have different sign languages.</a:t>
            </a:r>
          </a:p>
        </p:txBody>
      </p:sp>
    </p:spTree>
    <p:extLst>
      <p:ext uri="{BB962C8B-B14F-4D97-AF65-F5344CB8AC3E}">
        <p14:creationId xmlns:p14="http://schemas.microsoft.com/office/powerpoint/2010/main" val="647048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92FEC-82B9-48A7-9E0D-00ED4179B8EE}"/>
              </a:ext>
            </a:extLst>
          </p:cNvPr>
          <p:cNvSpPr>
            <a:spLocks noGrp="1"/>
          </p:cNvSpPr>
          <p:nvPr>
            <p:ph type="title"/>
          </p:nvPr>
        </p:nvSpPr>
        <p:spPr/>
        <p:txBody>
          <a:bodyPr/>
          <a:lstStyle/>
          <a:p>
            <a:r>
              <a:rPr lang="en-IN" dirty="0">
                <a:solidFill>
                  <a:srgbClr val="002060"/>
                </a:solidFill>
                <a:latin typeface="Times New Roman" panose="02020603050405020304" pitchFamily="18" charset="0"/>
                <a:cs typeface="Times New Roman" panose="02020603050405020304" pitchFamily="18" charset="0"/>
              </a:rPr>
              <a:t>AI Vs ML Vs Deep Learning</a:t>
            </a:r>
            <a:endParaRPr lang="en-IN" dirty="0"/>
          </a:p>
        </p:txBody>
      </p:sp>
      <p:pic>
        <p:nvPicPr>
          <p:cNvPr id="6" name="Picture 5">
            <a:extLst>
              <a:ext uri="{FF2B5EF4-FFF2-40B4-BE49-F238E27FC236}">
                <a16:creationId xmlns:a16="http://schemas.microsoft.com/office/drawing/2014/main" id="{14763D07-3B68-4FA4-8B9E-3813C8B16F82}"/>
              </a:ext>
            </a:extLst>
          </p:cNvPr>
          <p:cNvPicPr>
            <a:picLocks noChangeAspect="1"/>
          </p:cNvPicPr>
          <p:nvPr/>
        </p:nvPicPr>
        <p:blipFill>
          <a:blip r:embed="rId2"/>
          <a:stretch>
            <a:fillRect/>
          </a:stretch>
        </p:blipFill>
        <p:spPr>
          <a:xfrm>
            <a:off x="6836229" y="1863634"/>
            <a:ext cx="5050971" cy="4258492"/>
          </a:xfrm>
          <a:prstGeom prst="rect">
            <a:avLst/>
          </a:prstGeom>
        </p:spPr>
      </p:pic>
      <p:sp>
        <p:nvSpPr>
          <p:cNvPr id="7" name="TextBox 6">
            <a:extLst>
              <a:ext uri="{FF2B5EF4-FFF2-40B4-BE49-F238E27FC236}">
                <a16:creationId xmlns:a16="http://schemas.microsoft.com/office/drawing/2014/main" id="{EEFA3C4E-96FB-4481-A9DF-151321CF6E59}"/>
              </a:ext>
            </a:extLst>
          </p:cNvPr>
          <p:cNvSpPr txBox="1"/>
          <p:nvPr/>
        </p:nvSpPr>
        <p:spPr>
          <a:xfrm>
            <a:off x="1236617" y="2055223"/>
            <a:ext cx="5878286"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1800" b="1" i="0" u="none" strike="noStrike" baseline="0" dirty="0">
                <a:solidFill>
                  <a:srgbClr val="000000"/>
                </a:solidFill>
                <a:latin typeface="Times New Roman" panose="02020603050405020304" pitchFamily="18" charset="0"/>
              </a:rPr>
              <a:t>Artificial intelligence (AI) </a:t>
            </a:r>
            <a:r>
              <a:rPr lang="en-US" sz="1800" b="0" i="0" u="none" strike="noStrike" baseline="0" dirty="0">
                <a:solidFill>
                  <a:srgbClr val="000000"/>
                </a:solidFill>
                <a:latin typeface="Times New Roman" panose="02020603050405020304" pitchFamily="18" charset="0"/>
              </a:rPr>
              <a:t>is a broad term that refers to methods that enable computers to imitate human behaviour. </a:t>
            </a:r>
          </a:p>
          <a:p>
            <a:pPr marL="285750" indent="-285750" algn="just">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solidFill>
                  <a:srgbClr val="000000"/>
                </a:solidFill>
                <a:latin typeface="Times New Roman" panose="02020603050405020304" pitchFamily="18" charset="0"/>
              </a:rPr>
              <a:t>All of this is made possible by machine learning (a </a:t>
            </a:r>
            <a:r>
              <a:rPr lang="en-US" sz="1800" b="1" i="0" u="none" strike="noStrike" baseline="0" dirty="0">
                <a:solidFill>
                  <a:srgbClr val="000000"/>
                </a:solidFill>
                <a:latin typeface="Times New Roman" panose="02020603050405020304" pitchFamily="18" charset="0"/>
              </a:rPr>
              <a:t>subset</a:t>
            </a:r>
            <a:r>
              <a:rPr lang="en-US" sz="1800" b="0" i="0" u="none" strike="noStrike" baseline="0" dirty="0">
                <a:solidFill>
                  <a:srgbClr val="000000"/>
                </a:solidFill>
                <a:latin typeface="Times New Roman" panose="02020603050405020304" pitchFamily="18" charset="0"/>
              </a:rPr>
              <a:t> of AI), which is a series of algorithms trained on the data. </a:t>
            </a:r>
          </a:p>
          <a:p>
            <a:pPr marL="285750" indent="-285750" algn="just">
              <a:buFont typeface="Arial" panose="020B0604020202020204" pitchFamily="34" charset="0"/>
              <a:buChar char="•"/>
            </a:pPr>
            <a:endParaRPr lang="en-US" dirty="0">
              <a:solidFill>
                <a:srgbClr val="000000"/>
              </a:solidFill>
              <a:latin typeface="Times New Roman" panose="02020603050405020304" pitchFamily="18" charset="0"/>
            </a:endParaRPr>
          </a:p>
          <a:p>
            <a:pPr marL="285750" indent="-285750" algn="just">
              <a:buFont typeface="Arial" panose="020B0604020202020204" pitchFamily="34" charset="0"/>
              <a:buChar char="•"/>
            </a:pPr>
            <a:r>
              <a:rPr lang="en-US" sz="1800" b="1" i="0" u="none" strike="noStrike" baseline="0" dirty="0">
                <a:solidFill>
                  <a:srgbClr val="000000"/>
                </a:solidFill>
                <a:latin typeface="Times New Roman" panose="02020603050405020304" pitchFamily="18" charset="0"/>
              </a:rPr>
              <a:t>Deep learning</a:t>
            </a:r>
            <a:r>
              <a:rPr lang="en-US" sz="1800" b="0" i="0" u="none" strike="noStrike" baseline="0" dirty="0">
                <a:solidFill>
                  <a:srgbClr val="000000"/>
                </a:solidFill>
                <a:latin typeface="Times New Roman" panose="02020603050405020304" pitchFamily="18" charset="0"/>
              </a:rPr>
              <a:t> algorithms analyze data using a predetermined conceptual form in order to draw similar results as humans. Deep learning does this by using a </a:t>
            </a:r>
            <a:r>
              <a:rPr lang="en-US" sz="1800" b="1" i="0" u="none" strike="noStrike" baseline="0" dirty="0">
                <a:solidFill>
                  <a:srgbClr val="000000"/>
                </a:solidFill>
                <a:latin typeface="Times New Roman" panose="02020603050405020304" pitchFamily="18" charset="0"/>
              </a:rPr>
              <a:t>multi-layered</a:t>
            </a:r>
            <a:r>
              <a:rPr lang="en-US" sz="1800" b="0" i="0" u="none" strike="noStrike" baseline="0" dirty="0">
                <a:solidFill>
                  <a:srgbClr val="000000"/>
                </a:solidFill>
                <a:latin typeface="Times New Roman" panose="02020603050405020304" pitchFamily="18" charset="0"/>
              </a:rPr>
              <a:t> system of algorithms known as </a:t>
            </a:r>
            <a:r>
              <a:rPr lang="en-US" sz="1800" b="1" i="0" u="none" strike="noStrike" baseline="0" dirty="0">
                <a:solidFill>
                  <a:srgbClr val="000000"/>
                </a:solidFill>
                <a:latin typeface="Times New Roman" panose="02020603050405020304" pitchFamily="18" charset="0"/>
              </a:rPr>
              <a:t>neural networks. </a:t>
            </a:r>
            <a:endParaRPr lang="en-IN" b="1" dirty="0"/>
          </a:p>
        </p:txBody>
      </p:sp>
    </p:spTree>
    <p:extLst>
      <p:ext uri="{BB962C8B-B14F-4D97-AF65-F5344CB8AC3E}">
        <p14:creationId xmlns:p14="http://schemas.microsoft.com/office/powerpoint/2010/main" val="174390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61F1-95FF-4F13-A845-0F2B908EC2B7}"/>
              </a:ext>
            </a:extLst>
          </p:cNvPr>
          <p:cNvSpPr>
            <a:spLocks noGrp="1"/>
          </p:cNvSpPr>
          <p:nvPr>
            <p:ph type="title"/>
          </p:nvPr>
        </p:nvSpPr>
        <p:spPr/>
        <p:txBody>
          <a:bodyPr/>
          <a:lstStyle/>
          <a:p>
            <a:r>
              <a:rPr lang="en-IN" dirty="0">
                <a:solidFill>
                  <a:srgbClr val="002060"/>
                </a:solidFill>
                <a:latin typeface="Times New Roman" panose="02020603050405020304" pitchFamily="18" charset="0"/>
                <a:cs typeface="Times New Roman" panose="02020603050405020304" pitchFamily="18" charset="0"/>
              </a:rPr>
              <a:t>Aim of the Project</a:t>
            </a:r>
          </a:p>
        </p:txBody>
      </p:sp>
      <p:sp>
        <p:nvSpPr>
          <p:cNvPr id="6" name="TextBox 5">
            <a:extLst>
              <a:ext uri="{FF2B5EF4-FFF2-40B4-BE49-F238E27FC236}">
                <a16:creationId xmlns:a16="http://schemas.microsoft.com/office/drawing/2014/main" id="{171D9057-78A5-44B4-A1FE-9A299A4A405C}"/>
              </a:ext>
            </a:extLst>
          </p:cNvPr>
          <p:cNvSpPr txBox="1"/>
          <p:nvPr/>
        </p:nvSpPr>
        <p:spPr>
          <a:xfrm>
            <a:off x="1199626" y="1971413"/>
            <a:ext cx="9956054" cy="347787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main aim of our project is to help the those type of people in the society who are </a:t>
            </a:r>
            <a:r>
              <a:rPr lang="en-US" sz="2000" b="1" dirty="0">
                <a:latin typeface="Times New Roman" panose="02020603050405020304" pitchFamily="18" charset="0"/>
                <a:cs typeface="Times New Roman" panose="02020603050405020304" pitchFamily="18" charset="0"/>
              </a:rPr>
              <a:t>speech impaired </a:t>
            </a:r>
            <a:r>
              <a:rPr lang="en-US" sz="2000" dirty="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hearing impaired </a:t>
            </a:r>
            <a:r>
              <a:rPr lang="en-US" sz="2000" dirty="0">
                <a:latin typeface="Times New Roman" panose="02020603050405020304" pitchFamily="18" charset="0"/>
                <a:cs typeface="Times New Roman" panose="02020603050405020304" pitchFamily="18" charset="0"/>
              </a:rPr>
              <a:t>(People who can’t listen).</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project tends to </a:t>
            </a:r>
            <a:r>
              <a:rPr lang="en-US" sz="2000" b="1" dirty="0">
                <a:latin typeface="Times New Roman" panose="02020603050405020304" pitchFamily="18" charset="0"/>
                <a:cs typeface="Times New Roman" panose="02020603050405020304" pitchFamily="18" charset="0"/>
              </a:rPr>
              <a:t>decrease the dependency </a:t>
            </a:r>
            <a:r>
              <a:rPr lang="en-US" sz="2000" dirty="0">
                <a:latin typeface="Times New Roman" panose="02020603050405020304" pitchFamily="18" charset="0"/>
                <a:cs typeface="Times New Roman" panose="02020603050405020304" pitchFamily="18" charset="0"/>
              </a:rPr>
              <a:t>on the translator which acts as a mediator between the normal person and hear or speech impaired person.</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project only requires </a:t>
            </a:r>
            <a:r>
              <a:rPr lang="en-US" sz="2000" b="1" dirty="0">
                <a:latin typeface="Times New Roman" panose="02020603050405020304" pitchFamily="18" charset="0"/>
                <a:cs typeface="Times New Roman" panose="02020603050405020304" pitchFamily="18" charset="0"/>
              </a:rPr>
              <a:t>readily available resources </a:t>
            </a:r>
            <a:r>
              <a:rPr lang="en-US" sz="2000" dirty="0">
                <a:latin typeface="Times New Roman" panose="02020603050405020304" pitchFamily="18" charset="0"/>
                <a:cs typeface="Times New Roman" panose="02020603050405020304" pitchFamily="18" charset="0"/>
              </a:rPr>
              <a:t>for its implementation, therefore </a:t>
            </a:r>
            <a:r>
              <a:rPr lang="en-US" sz="2000" b="1" dirty="0">
                <a:latin typeface="Times New Roman" panose="02020603050405020304" pitchFamily="18" charset="0"/>
                <a:cs typeface="Times New Roman" panose="02020603050405020304" pitchFamily="18" charset="0"/>
              </a:rPr>
              <a:t>no any matter of cost</a:t>
            </a:r>
            <a:r>
              <a:rPr lang="en-US" sz="2000" dirty="0">
                <a:latin typeface="Times New Roman" panose="02020603050405020304" pitchFamily="18" charset="0"/>
                <a:cs typeface="Times New Roman" panose="02020603050405020304" pitchFamily="18" charset="0"/>
              </a:rPr>
              <a:t>. For our project we have used our laptop camera as hardware to capture images.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0914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03F4-F2D8-4BC1-B888-B31E3E1F896E}"/>
              </a:ext>
            </a:extLst>
          </p:cNvPr>
          <p:cNvSpPr>
            <a:spLocks noGrp="1"/>
          </p:cNvSpPr>
          <p:nvPr>
            <p:ph type="title"/>
          </p:nvPr>
        </p:nvSpPr>
        <p:spPr>
          <a:xfrm>
            <a:off x="1097280" y="244659"/>
            <a:ext cx="10058400" cy="1450757"/>
          </a:xfrm>
        </p:spPr>
        <p:txBody>
          <a:bodyPr/>
          <a:lstStyle/>
          <a:p>
            <a:r>
              <a:rPr lang="en-IN" dirty="0">
                <a:solidFill>
                  <a:srgbClr val="002060"/>
                </a:solidFill>
                <a:latin typeface="Times New Roman" panose="02020603050405020304" pitchFamily="18" charset="0"/>
                <a:cs typeface="Times New Roman" panose="02020603050405020304" pitchFamily="18" charset="0"/>
              </a:rPr>
              <a:t>Software and Tools used</a:t>
            </a:r>
            <a:endParaRPr lang="en-IN" dirty="0"/>
          </a:p>
        </p:txBody>
      </p:sp>
      <p:sp>
        <p:nvSpPr>
          <p:cNvPr id="3" name="TextBox 2">
            <a:extLst>
              <a:ext uri="{FF2B5EF4-FFF2-40B4-BE49-F238E27FC236}">
                <a16:creationId xmlns:a16="http://schemas.microsoft.com/office/drawing/2014/main" id="{A01216E1-6CB5-48B3-A524-568C8F7646C4}"/>
              </a:ext>
            </a:extLst>
          </p:cNvPr>
          <p:cNvSpPr txBox="1"/>
          <p:nvPr/>
        </p:nvSpPr>
        <p:spPr>
          <a:xfrm>
            <a:off x="1216404" y="1971413"/>
            <a:ext cx="9939276" cy="4247317"/>
          </a:xfrm>
          <a:prstGeom prst="rect">
            <a:avLst/>
          </a:prstGeom>
          <a:noFill/>
        </p:spPr>
        <p:txBody>
          <a:bodyPr wrap="square" rtlCol="0">
            <a:spAutoFit/>
          </a:bodyPr>
          <a:lstStyle/>
          <a:p>
            <a:pPr marL="285750" indent="-285750">
              <a:buFont typeface="Arial" panose="020B0604020202020204" pitchFamily="34" charset="0"/>
              <a:buChar char="•"/>
            </a:pPr>
            <a:r>
              <a:rPr lang="en-IN" dirty="0"/>
              <a:t>Programming Language: </a:t>
            </a:r>
            <a:r>
              <a:rPr lang="en-IN" b="1" dirty="0"/>
              <a:t>Python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Integrated Development Environment (IDE): </a:t>
            </a:r>
            <a:r>
              <a:rPr lang="en-IN" b="1" dirty="0"/>
              <a:t>Microsoft Visual Studio Code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Operating System: </a:t>
            </a:r>
            <a:r>
              <a:rPr lang="en-IN" b="1" dirty="0"/>
              <a:t>Ubuntu 20.04</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Virtual Environment to Ubuntu Operating System: </a:t>
            </a:r>
            <a:r>
              <a:rPr lang="en-IN" b="1" dirty="0"/>
              <a:t>Oracle Virtual Box</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Python Libraries/Modules Used: </a:t>
            </a:r>
          </a:p>
          <a:p>
            <a:pPr marL="342900" indent="-342900">
              <a:buFont typeface="+mj-lt"/>
              <a:buAutoNum type="arabicPeriod"/>
            </a:pPr>
            <a:r>
              <a:rPr lang="en-IN" b="1" dirty="0"/>
              <a:t>Keras</a:t>
            </a:r>
            <a:r>
              <a:rPr lang="en-IN" dirty="0"/>
              <a:t> (To implement CNN model)</a:t>
            </a:r>
          </a:p>
          <a:p>
            <a:pPr marL="342900" indent="-342900">
              <a:buFont typeface="+mj-lt"/>
              <a:buAutoNum type="arabicPeriod"/>
            </a:pPr>
            <a:r>
              <a:rPr lang="en-IN" b="1" dirty="0"/>
              <a:t>OpenCV</a:t>
            </a:r>
            <a:r>
              <a:rPr lang="en-IN" dirty="0"/>
              <a:t> (To access the system’s camera and to capture images and to apply different image processing techniques) </a:t>
            </a:r>
          </a:p>
          <a:p>
            <a:pPr marL="342900" indent="-342900">
              <a:buFont typeface="+mj-lt"/>
              <a:buAutoNum type="arabicPeriod"/>
            </a:pPr>
            <a:r>
              <a:rPr lang="en-IN" b="1" dirty="0"/>
              <a:t>NumPy</a:t>
            </a:r>
            <a:r>
              <a:rPr lang="en-IN" dirty="0"/>
              <a:t> (To make the array of pixels and further used for their computation)</a:t>
            </a:r>
          </a:p>
          <a:p>
            <a:pPr marL="342900" indent="-342900">
              <a:buFont typeface="+mj-lt"/>
              <a:buAutoNum type="arabicPeriod"/>
            </a:pPr>
            <a:r>
              <a:rPr lang="en-IN" b="1" dirty="0"/>
              <a:t>HunSpell</a:t>
            </a:r>
            <a:r>
              <a:rPr lang="en-IN" dirty="0"/>
              <a:t> (To implement suggestion feature in the project)</a:t>
            </a:r>
          </a:p>
          <a:p>
            <a:pPr marL="342900" indent="-342900">
              <a:buFont typeface="+mj-lt"/>
              <a:buAutoNum type="arabicPeriod"/>
            </a:pPr>
            <a:r>
              <a:rPr lang="en-IN" b="1" dirty="0"/>
              <a:t>OS</a:t>
            </a:r>
            <a:r>
              <a:rPr lang="en-IN" dirty="0"/>
              <a:t> (To create directories to store and access the images captured)</a:t>
            </a:r>
          </a:p>
        </p:txBody>
      </p:sp>
      <p:pic>
        <p:nvPicPr>
          <p:cNvPr id="5" name="Picture 4">
            <a:extLst>
              <a:ext uri="{FF2B5EF4-FFF2-40B4-BE49-F238E27FC236}">
                <a16:creationId xmlns:a16="http://schemas.microsoft.com/office/drawing/2014/main" id="{E31EEF06-2E88-4DD9-9623-2A50195D0302}"/>
              </a:ext>
            </a:extLst>
          </p:cNvPr>
          <p:cNvPicPr>
            <a:picLocks noChangeAspect="1"/>
          </p:cNvPicPr>
          <p:nvPr/>
        </p:nvPicPr>
        <p:blipFill>
          <a:blip r:embed="rId2"/>
          <a:stretch>
            <a:fillRect/>
          </a:stretch>
        </p:blipFill>
        <p:spPr>
          <a:xfrm>
            <a:off x="4643568" y="1903104"/>
            <a:ext cx="583873" cy="529974"/>
          </a:xfrm>
          <a:prstGeom prst="rect">
            <a:avLst/>
          </a:prstGeom>
        </p:spPr>
      </p:pic>
      <p:pic>
        <p:nvPicPr>
          <p:cNvPr id="7" name="Picture 6">
            <a:extLst>
              <a:ext uri="{FF2B5EF4-FFF2-40B4-BE49-F238E27FC236}">
                <a16:creationId xmlns:a16="http://schemas.microsoft.com/office/drawing/2014/main" id="{C7A4738A-D8C1-40C1-AF17-4D13DE25DCF8}"/>
              </a:ext>
            </a:extLst>
          </p:cNvPr>
          <p:cNvPicPr>
            <a:picLocks noChangeAspect="1"/>
          </p:cNvPicPr>
          <p:nvPr/>
        </p:nvPicPr>
        <p:blipFill>
          <a:blip r:embed="rId3"/>
          <a:stretch>
            <a:fillRect/>
          </a:stretch>
        </p:blipFill>
        <p:spPr>
          <a:xfrm>
            <a:off x="8434292" y="2433078"/>
            <a:ext cx="583873" cy="529974"/>
          </a:xfrm>
          <a:prstGeom prst="rect">
            <a:avLst/>
          </a:prstGeom>
        </p:spPr>
      </p:pic>
      <p:pic>
        <p:nvPicPr>
          <p:cNvPr id="9" name="Picture 8">
            <a:extLst>
              <a:ext uri="{FF2B5EF4-FFF2-40B4-BE49-F238E27FC236}">
                <a16:creationId xmlns:a16="http://schemas.microsoft.com/office/drawing/2014/main" id="{1F93A0AD-2D3D-483E-9F87-79D836C55D97}"/>
              </a:ext>
            </a:extLst>
          </p:cNvPr>
          <p:cNvPicPr>
            <a:picLocks noChangeAspect="1"/>
          </p:cNvPicPr>
          <p:nvPr/>
        </p:nvPicPr>
        <p:blipFill>
          <a:blip r:embed="rId4"/>
          <a:stretch>
            <a:fillRect/>
          </a:stretch>
        </p:blipFill>
        <p:spPr>
          <a:xfrm>
            <a:off x="4713870" y="2975064"/>
            <a:ext cx="655084" cy="623813"/>
          </a:xfrm>
          <a:prstGeom prst="rect">
            <a:avLst/>
          </a:prstGeom>
        </p:spPr>
      </p:pic>
      <p:pic>
        <p:nvPicPr>
          <p:cNvPr id="6" name="Picture 5">
            <a:extLst>
              <a:ext uri="{FF2B5EF4-FFF2-40B4-BE49-F238E27FC236}">
                <a16:creationId xmlns:a16="http://schemas.microsoft.com/office/drawing/2014/main" id="{0A15B276-76F3-4A93-9465-32B0F74188C2}"/>
              </a:ext>
            </a:extLst>
          </p:cNvPr>
          <p:cNvPicPr>
            <a:picLocks noChangeAspect="1"/>
          </p:cNvPicPr>
          <p:nvPr/>
        </p:nvPicPr>
        <p:blipFill>
          <a:blip r:embed="rId5"/>
          <a:stretch>
            <a:fillRect/>
          </a:stretch>
        </p:blipFill>
        <p:spPr>
          <a:xfrm>
            <a:off x="8018637" y="3541189"/>
            <a:ext cx="583873" cy="529974"/>
          </a:xfrm>
          <a:prstGeom prst="rect">
            <a:avLst/>
          </a:prstGeom>
        </p:spPr>
      </p:pic>
    </p:spTree>
    <p:extLst>
      <p:ext uri="{BB962C8B-B14F-4D97-AF65-F5344CB8AC3E}">
        <p14:creationId xmlns:p14="http://schemas.microsoft.com/office/powerpoint/2010/main" val="505373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BF8320-7296-4F30-8C49-4854ACF38A8D}"/>
              </a:ext>
            </a:extLst>
          </p:cNvPr>
          <p:cNvPicPr>
            <a:picLocks noChangeAspect="1"/>
          </p:cNvPicPr>
          <p:nvPr/>
        </p:nvPicPr>
        <p:blipFill>
          <a:blip r:embed="rId2"/>
          <a:stretch>
            <a:fillRect/>
          </a:stretch>
        </p:blipFill>
        <p:spPr>
          <a:xfrm>
            <a:off x="0" y="0"/>
            <a:ext cx="6096000" cy="5590903"/>
          </a:xfrm>
          <a:prstGeom prst="rect">
            <a:avLst/>
          </a:prstGeom>
        </p:spPr>
      </p:pic>
      <p:pic>
        <p:nvPicPr>
          <p:cNvPr id="5" name="Picture 4">
            <a:extLst>
              <a:ext uri="{FF2B5EF4-FFF2-40B4-BE49-F238E27FC236}">
                <a16:creationId xmlns:a16="http://schemas.microsoft.com/office/drawing/2014/main" id="{58A4E64B-BB71-4819-9844-CB09E9D77C93}"/>
              </a:ext>
            </a:extLst>
          </p:cNvPr>
          <p:cNvPicPr>
            <a:picLocks noChangeAspect="1"/>
          </p:cNvPicPr>
          <p:nvPr/>
        </p:nvPicPr>
        <p:blipFill>
          <a:blip r:embed="rId3"/>
          <a:stretch>
            <a:fillRect/>
          </a:stretch>
        </p:blipFill>
        <p:spPr>
          <a:xfrm>
            <a:off x="6165669" y="0"/>
            <a:ext cx="6026331" cy="5712823"/>
          </a:xfrm>
          <a:prstGeom prst="rect">
            <a:avLst/>
          </a:prstGeom>
        </p:spPr>
      </p:pic>
      <p:sp>
        <p:nvSpPr>
          <p:cNvPr id="6" name="TextBox 5">
            <a:extLst>
              <a:ext uri="{FF2B5EF4-FFF2-40B4-BE49-F238E27FC236}">
                <a16:creationId xmlns:a16="http://schemas.microsoft.com/office/drawing/2014/main" id="{A58E41AD-B999-48AE-86E3-06EA30AC72D7}"/>
              </a:ext>
            </a:extLst>
          </p:cNvPr>
          <p:cNvSpPr txBox="1"/>
          <p:nvPr/>
        </p:nvSpPr>
        <p:spPr>
          <a:xfrm>
            <a:off x="696338" y="5695406"/>
            <a:ext cx="4703324"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Figure: </a:t>
            </a:r>
            <a:r>
              <a:rPr lang="en-IN" sz="1600" dirty="0">
                <a:latin typeface="Times New Roman" panose="02020603050405020304" pitchFamily="18" charset="0"/>
                <a:cs typeface="Times New Roman" panose="02020603050405020304" pitchFamily="18" charset="0"/>
              </a:rPr>
              <a:t>Oracle Virtual Box containing Ubuntu 20.04</a:t>
            </a:r>
          </a:p>
        </p:txBody>
      </p:sp>
      <p:sp>
        <p:nvSpPr>
          <p:cNvPr id="7" name="TextBox 6">
            <a:extLst>
              <a:ext uri="{FF2B5EF4-FFF2-40B4-BE49-F238E27FC236}">
                <a16:creationId xmlns:a16="http://schemas.microsoft.com/office/drawing/2014/main" id="{D6898C5C-FE3F-410A-AD8A-7CC171F8DE4C}"/>
              </a:ext>
            </a:extLst>
          </p:cNvPr>
          <p:cNvSpPr txBox="1"/>
          <p:nvPr/>
        </p:nvSpPr>
        <p:spPr>
          <a:xfrm>
            <a:off x="8290444" y="5712823"/>
            <a:ext cx="3205218"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Figure: </a:t>
            </a:r>
            <a:r>
              <a:rPr lang="en-IN" sz="1600" dirty="0">
                <a:latin typeface="Times New Roman" panose="02020603050405020304" pitchFamily="18" charset="0"/>
                <a:cs typeface="Times New Roman" panose="02020603050405020304" pitchFamily="18" charset="0"/>
              </a:rPr>
              <a:t>Microsoft VS Code</a:t>
            </a:r>
          </a:p>
        </p:txBody>
      </p:sp>
    </p:spTree>
    <p:extLst>
      <p:ext uri="{BB962C8B-B14F-4D97-AF65-F5344CB8AC3E}">
        <p14:creationId xmlns:p14="http://schemas.microsoft.com/office/powerpoint/2010/main" val="268387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65D5A-B93F-4B9F-AA23-5CEE50C5DB28}"/>
              </a:ext>
            </a:extLst>
          </p:cNvPr>
          <p:cNvSpPr>
            <a:spLocks noGrp="1"/>
          </p:cNvSpPr>
          <p:nvPr>
            <p:ph type="title"/>
          </p:nvPr>
        </p:nvSpPr>
        <p:spPr/>
        <p:txBody>
          <a:bodyPr/>
          <a:lstStyle/>
          <a:p>
            <a:r>
              <a:rPr lang="en-IN" dirty="0">
                <a:solidFill>
                  <a:srgbClr val="002060"/>
                </a:solidFill>
                <a:latin typeface="Times New Roman" panose="02020603050405020304" pitchFamily="18" charset="0"/>
                <a:cs typeface="Times New Roman" panose="02020603050405020304" pitchFamily="18" charset="0"/>
              </a:rPr>
              <a:t>Project Break-up</a:t>
            </a:r>
            <a:endParaRPr lang="en-IN" dirty="0"/>
          </a:p>
        </p:txBody>
      </p:sp>
      <p:sp>
        <p:nvSpPr>
          <p:cNvPr id="3" name="Rectangle 2">
            <a:extLst>
              <a:ext uri="{FF2B5EF4-FFF2-40B4-BE49-F238E27FC236}">
                <a16:creationId xmlns:a16="http://schemas.microsoft.com/office/drawing/2014/main" id="{6D8F772D-F81C-4E49-8BB4-1CCE95C94F37}"/>
              </a:ext>
            </a:extLst>
          </p:cNvPr>
          <p:cNvSpPr/>
          <p:nvPr/>
        </p:nvSpPr>
        <p:spPr>
          <a:xfrm>
            <a:off x="1251856" y="2325185"/>
            <a:ext cx="1731919" cy="248194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Input Data Creation</a:t>
            </a:r>
          </a:p>
        </p:txBody>
      </p:sp>
      <p:sp>
        <p:nvSpPr>
          <p:cNvPr id="4" name="Rectangle 3">
            <a:extLst>
              <a:ext uri="{FF2B5EF4-FFF2-40B4-BE49-F238E27FC236}">
                <a16:creationId xmlns:a16="http://schemas.microsoft.com/office/drawing/2014/main" id="{DD924318-83DF-4782-97ED-51BC3F49B8D5}"/>
              </a:ext>
            </a:extLst>
          </p:cNvPr>
          <p:cNvSpPr/>
          <p:nvPr/>
        </p:nvSpPr>
        <p:spPr>
          <a:xfrm>
            <a:off x="4014650" y="2325187"/>
            <a:ext cx="1615441" cy="248194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Pre-processing</a:t>
            </a:r>
          </a:p>
        </p:txBody>
      </p:sp>
      <p:sp>
        <p:nvSpPr>
          <p:cNvPr id="5" name="Rectangle 4">
            <a:extLst>
              <a:ext uri="{FF2B5EF4-FFF2-40B4-BE49-F238E27FC236}">
                <a16:creationId xmlns:a16="http://schemas.microsoft.com/office/drawing/2014/main" id="{B0538A50-9FE0-42B1-BD03-56ED06B67F2F}"/>
              </a:ext>
            </a:extLst>
          </p:cNvPr>
          <p:cNvSpPr/>
          <p:nvPr/>
        </p:nvSpPr>
        <p:spPr>
          <a:xfrm>
            <a:off x="6684641" y="2325186"/>
            <a:ext cx="1731919" cy="248194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Model Training</a:t>
            </a:r>
          </a:p>
        </p:txBody>
      </p:sp>
      <p:sp>
        <p:nvSpPr>
          <p:cNvPr id="6" name="Rectangle 5">
            <a:extLst>
              <a:ext uri="{FF2B5EF4-FFF2-40B4-BE49-F238E27FC236}">
                <a16:creationId xmlns:a16="http://schemas.microsoft.com/office/drawing/2014/main" id="{0092D56A-8BBB-474A-B478-5D3F12795863}"/>
              </a:ext>
            </a:extLst>
          </p:cNvPr>
          <p:cNvSpPr/>
          <p:nvPr/>
        </p:nvSpPr>
        <p:spPr>
          <a:xfrm>
            <a:off x="9423761" y="2325186"/>
            <a:ext cx="1731919" cy="2481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Final Part &amp; </a:t>
            </a:r>
          </a:p>
          <a:p>
            <a:pPr algn="ctr"/>
            <a:r>
              <a:rPr lang="en-IN" dirty="0">
                <a:latin typeface="Times New Roman" panose="02020603050405020304" pitchFamily="18" charset="0"/>
                <a:cs typeface="Times New Roman" panose="02020603050405020304" pitchFamily="18" charset="0"/>
              </a:rPr>
              <a:t>Output</a:t>
            </a:r>
          </a:p>
        </p:txBody>
      </p:sp>
      <p:cxnSp>
        <p:nvCxnSpPr>
          <p:cNvPr id="8" name="Connector: Curved 7">
            <a:extLst>
              <a:ext uri="{FF2B5EF4-FFF2-40B4-BE49-F238E27FC236}">
                <a16:creationId xmlns:a16="http://schemas.microsoft.com/office/drawing/2014/main" id="{31BD513D-44FF-4C6F-9545-ED8EF6924463}"/>
              </a:ext>
            </a:extLst>
          </p:cNvPr>
          <p:cNvCxnSpPr>
            <a:cxnSpLocks/>
          </p:cNvCxnSpPr>
          <p:nvPr/>
        </p:nvCxnSpPr>
        <p:spPr>
          <a:xfrm>
            <a:off x="2991801" y="3187331"/>
            <a:ext cx="1022849" cy="762005"/>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9" name="Connector: Curved 8">
            <a:extLst>
              <a:ext uri="{FF2B5EF4-FFF2-40B4-BE49-F238E27FC236}">
                <a16:creationId xmlns:a16="http://schemas.microsoft.com/office/drawing/2014/main" id="{B19A586D-18B2-420A-B2A4-B71FFA842D29}"/>
              </a:ext>
            </a:extLst>
          </p:cNvPr>
          <p:cNvCxnSpPr>
            <a:cxnSpLocks/>
          </p:cNvCxnSpPr>
          <p:nvPr/>
        </p:nvCxnSpPr>
        <p:spPr>
          <a:xfrm>
            <a:off x="5669278" y="3187331"/>
            <a:ext cx="997132" cy="76200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1" name="Connector: Curved 10">
            <a:extLst>
              <a:ext uri="{FF2B5EF4-FFF2-40B4-BE49-F238E27FC236}">
                <a16:creationId xmlns:a16="http://schemas.microsoft.com/office/drawing/2014/main" id="{9539D19B-82DE-4B3E-8FA6-7308C0D15CD8}"/>
              </a:ext>
            </a:extLst>
          </p:cNvPr>
          <p:cNvCxnSpPr>
            <a:cxnSpLocks/>
          </p:cNvCxnSpPr>
          <p:nvPr/>
        </p:nvCxnSpPr>
        <p:spPr>
          <a:xfrm>
            <a:off x="8434791" y="3182976"/>
            <a:ext cx="988970" cy="766360"/>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11591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6579-1017-46AD-8D65-3764A43BC628}"/>
              </a:ext>
            </a:extLst>
          </p:cNvPr>
          <p:cNvSpPr>
            <a:spLocks noGrp="1"/>
          </p:cNvSpPr>
          <p:nvPr>
            <p:ph type="title"/>
          </p:nvPr>
        </p:nvSpPr>
        <p:spPr/>
        <p:txBody>
          <a:bodyPr/>
          <a:lstStyle/>
          <a:p>
            <a:r>
              <a:rPr lang="en-IN" dirty="0">
                <a:solidFill>
                  <a:srgbClr val="002060"/>
                </a:solidFill>
                <a:latin typeface="Times New Roman" panose="02020603050405020304" pitchFamily="18" charset="0"/>
                <a:cs typeface="Times New Roman" panose="02020603050405020304" pitchFamily="18" charset="0"/>
              </a:rPr>
              <a:t>Input Data Creation</a:t>
            </a:r>
            <a:endParaRPr lang="en-IN" dirty="0"/>
          </a:p>
        </p:txBody>
      </p:sp>
      <p:sp>
        <p:nvSpPr>
          <p:cNvPr id="3" name="TextBox 2">
            <a:extLst>
              <a:ext uri="{FF2B5EF4-FFF2-40B4-BE49-F238E27FC236}">
                <a16:creationId xmlns:a16="http://schemas.microsoft.com/office/drawing/2014/main" id="{8D3746E9-161A-4C32-BDBA-153D06D602C9}"/>
              </a:ext>
            </a:extLst>
          </p:cNvPr>
          <p:cNvSpPr txBox="1"/>
          <p:nvPr/>
        </p:nvSpPr>
        <p:spPr>
          <a:xfrm>
            <a:off x="1219200" y="1942011"/>
            <a:ext cx="6392091" cy="5355312"/>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For input data, we set the counter for each of the alphabet of ASL. We accessed the system’s camera with the help of </a:t>
            </a:r>
            <a:r>
              <a:rPr lang="en-IN" b="1" dirty="0">
                <a:latin typeface="Times New Roman" panose="02020603050405020304" pitchFamily="18" charset="0"/>
                <a:cs typeface="Times New Roman" panose="02020603050405020304" pitchFamily="18" charset="0"/>
              </a:rPr>
              <a:t>OpenCV </a:t>
            </a:r>
            <a:r>
              <a:rPr lang="en-IN" dirty="0">
                <a:latin typeface="Times New Roman" panose="02020603050405020304" pitchFamily="18" charset="0"/>
                <a:cs typeface="Times New Roman" panose="02020603050405020304" pitchFamily="18" charset="0"/>
              </a:rPr>
              <a:t>library</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of the Python.</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 defined the </a:t>
            </a:r>
            <a:r>
              <a:rPr lang="en-IN" b="1" dirty="0">
                <a:latin typeface="Times New Roman" panose="02020603050405020304" pitchFamily="18" charset="0"/>
                <a:cs typeface="Times New Roman" panose="02020603050405020304" pitchFamily="18" charset="0"/>
              </a:rPr>
              <a:t>Region of Interest (ROI) </a:t>
            </a:r>
            <a:r>
              <a:rPr lang="en-IN" dirty="0">
                <a:latin typeface="Times New Roman" panose="02020603050405020304" pitchFamily="18" charset="0"/>
                <a:cs typeface="Times New Roman" panose="02020603050405020304" pitchFamily="18" charset="0"/>
              </a:rPr>
              <a:t>whose dimension is kept 620 x 249. ROI is the area where user is supposed to make hand gestures.</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 took the 800 images of each of the gesture of corresponding alphabets.</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With each capture, counter increases and captured image get saved into the directory created with the help of </a:t>
            </a:r>
            <a:r>
              <a:rPr lang="en-IN" b="1" dirty="0">
                <a:latin typeface="Times New Roman" panose="02020603050405020304" pitchFamily="18" charset="0"/>
                <a:cs typeface="Times New Roman" panose="02020603050405020304" pitchFamily="18" charset="0"/>
              </a:rPr>
              <a:t>OS </a:t>
            </a:r>
            <a:r>
              <a:rPr lang="en-IN" dirty="0">
                <a:latin typeface="Times New Roman" panose="02020603050405020304" pitchFamily="18" charset="0"/>
                <a:cs typeface="Times New Roman" panose="02020603050405020304" pitchFamily="18" charset="0"/>
              </a:rPr>
              <a:t>module</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of Python.</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C33CF39-6F8A-469A-9BCD-DFEFEDC6A389}"/>
              </a:ext>
            </a:extLst>
          </p:cNvPr>
          <p:cNvPicPr>
            <a:picLocks noChangeAspect="1"/>
          </p:cNvPicPr>
          <p:nvPr/>
        </p:nvPicPr>
        <p:blipFill>
          <a:blip r:embed="rId2"/>
          <a:stretch>
            <a:fillRect/>
          </a:stretch>
        </p:blipFill>
        <p:spPr>
          <a:xfrm>
            <a:off x="8131494" y="1962681"/>
            <a:ext cx="1865948" cy="1837510"/>
          </a:xfrm>
          <a:prstGeom prst="rect">
            <a:avLst/>
          </a:prstGeom>
        </p:spPr>
      </p:pic>
      <p:pic>
        <p:nvPicPr>
          <p:cNvPr id="7" name="Picture 6">
            <a:extLst>
              <a:ext uri="{FF2B5EF4-FFF2-40B4-BE49-F238E27FC236}">
                <a16:creationId xmlns:a16="http://schemas.microsoft.com/office/drawing/2014/main" id="{956D2EF8-AF62-4E1B-96A6-BA3BB831938D}"/>
              </a:ext>
            </a:extLst>
          </p:cNvPr>
          <p:cNvPicPr>
            <a:picLocks noChangeAspect="1"/>
          </p:cNvPicPr>
          <p:nvPr/>
        </p:nvPicPr>
        <p:blipFill>
          <a:blip r:embed="rId3"/>
          <a:stretch>
            <a:fillRect/>
          </a:stretch>
        </p:blipFill>
        <p:spPr>
          <a:xfrm>
            <a:off x="10196579" y="1962682"/>
            <a:ext cx="1785256" cy="1837509"/>
          </a:xfrm>
          <a:prstGeom prst="rect">
            <a:avLst/>
          </a:prstGeom>
        </p:spPr>
      </p:pic>
      <p:sp>
        <p:nvSpPr>
          <p:cNvPr id="8" name="TextBox 7">
            <a:extLst>
              <a:ext uri="{FF2B5EF4-FFF2-40B4-BE49-F238E27FC236}">
                <a16:creationId xmlns:a16="http://schemas.microsoft.com/office/drawing/2014/main" id="{9918216C-650B-417B-B560-0C79698C702C}"/>
              </a:ext>
            </a:extLst>
          </p:cNvPr>
          <p:cNvSpPr txBox="1"/>
          <p:nvPr/>
        </p:nvSpPr>
        <p:spPr>
          <a:xfrm>
            <a:off x="10379460" y="3802344"/>
            <a:ext cx="1552439"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Gesture for L</a:t>
            </a:r>
          </a:p>
        </p:txBody>
      </p:sp>
      <p:sp>
        <p:nvSpPr>
          <p:cNvPr id="9" name="TextBox 8">
            <a:extLst>
              <a:ext uri="{FF2B5EF4-FFF2-40B4-BE49-F238E27FC236}">
                <a16:creationId xmlns:a16="http://schemas.microsoft.com/office/drawing/2014/main" id="{D4B65548-ACBD-44F1-A156-CC49080D1B9B}"/>
              </a:ext>
            </a:extLst>
          </p:cNvPr>
          <p:cNvSpPr txBox="1"/>
          <p:nvPr/>
        </p:nvSpPr>
        <p:spPr>
          <a:xfrm>
            <a:off x="8384042" y="3837177"/>
            <a:ext cx="1552439"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Gesture for A</a:t>
            </a:r>
            <a:endParaRPr lang="en-IN" sz="16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2CAA425-2B52-4C24-BF7E-8C49D692480D}"/>
              </a:ext>
            </a:extLst>
          </p:cNvPr>
          <p:cNvSpPr txBox="1"/>
          <p:nvPr/>
        </p:nvSpPr>
        <p:spPr>
          <a:xfrm>
            <a:off x="8384042" y="5954113"/>
            <a:ext cx="1552439"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Gesture for E</a:t>
            </a:r>
            <a:endParaRPr lang="en-IN"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0D080A3-4F7F-49F8-9C7C-F0DE186C1640}"/>
              </a:ext>
            </a:extLst>
          </p:cNvPr>
          <p:cNvSpPr txBox="1"/>
          <p:nvPr/>
        </p:nvSpPr>
        <p:spPr>
          <a:xfrm>
            <a:off x="10429396" y="5954113"/>
            <a:ext cx="1552439"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Gesture for K</a:t>
            </a:r>
            <a:endParaRPr lang="en-IN" sz="16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ADD2ADE-4C66-447A-839A-3EB78A6340A3}"/>
              </a:ext>
            </a:extLst>
          </p:cNvPr>
          <p:cNvPicPr>
            <a:picLocks noChangeAspect="1"/>
          </p:cNvPicPr>
          <p:nvPr/>
        </p:nvPicPr>
        <p:blipFill>
          <a:blip r:embed="rId4"/>
          <a:stretch>
            <a:fillRect/>
          </a:stretch>
        </p:blipFill>
        <p:spPr>
          <a:xfrm>
            <a:off x="8131494" y="4352660"/>
            <a:ext cx="1865948" cy="1601453"/>
          </a:xfrm>
          <a:prstGeom prst="rect">
            <a:avLst/>
          </a:prstGeom>
        </p:spPr>
      </p:pic>
      <p:pic>
        <p:nvPicPr>
          <p:cNvPr id="15" name="Picture 14">
            <a:extLst>
              <a:ext uri="{FF2B5EF4-FFF2-40B4-BE49-F238E27FC236}">
                <a16:creationId xmlns:a16="http://schemas.microsoft.com/office/drawing/2014/main" id="{9B92C4E3-B0AF-4886-911A-1BFF32C0DA5E}"/>
              </a:ext>
            </a:extLst>
          </p:cNvPr>
          <p:cNvPicPr>
            <a:picLocks noChangeAspect="1"/>
          </p:cNvPicPr>
          <p:nvPr/>
        </p:nvPicPr>
        <p:blipFill>
          <a:blip r:embed="rId5"/>
          <a:stretch>
            <a:fillRect/>
          </a:stretch>
        </p:blipFill>
        <p:spPr>
          <a:xfrm>
            <a:off x="10279588" y="4352660"/>
            <a:ext cx="1652311" cy="1601453"/>
          </a:xfrm>
          <a:prstGeom prst="rect">
            <a:avLst/>
          </a:prstGeom>
        </p:spPr>
      </p:pic>
    </p:spTree>
    <p:extLst>
      <p:ext uri="{BB962C8B-B14F-4D97-AF65-F5344CB8AC3E}">
        <p14:creationId xmlns:p14="http://schemas.microsoft.com/office/powerpoint/2010/main" val="273846233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11522</TotalTime>
  <Words>1605</Words>
  <Application>Microsoft Office PowerPoint</Application>
  <PresentationFormat>Widescreen</PresentationFormat>
  <Paragraphs>146</Paragraphs>
  <Slides>27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Retrospect</vt:lpstr>
      <vt:lpstr>PowerPoint Presentation</vt:lpstr>
      <vt:lpstr>Introduction</vt:lpstr>
      <vt:lpstr>Different Sign Languages</vt:lpstr>
      <vt:lpstr>AI Vs ML Vs Deep Learning</vt:lpstr>
      <vt:lpstr>Aim of the Project</vt:lpstr>
      <vt:lpstr>Software and Tools used</vt:lpstr>
      <vt:lpstr>PowerPoint Presentation</vt:lpstr>
      <vt:lpstr>Project Break-up</vt:lpstr>
      <vt:lpstr>Input Data Creation</vt:lpstr>
      <vt:lpstr>PowerPoint Presentation</vt:lpstr>
      <vt:lpstr>PowerPoint Presentation</vt:lpstr>
      <vt:lpstr>Pre-processing</vt:lpstr>
      <vt:lpstr>PowerPoint Presentation</vt:lpstr>
      <vt:lpstr>Pre-processing (Contd.)</vt:lpstr>
      <vt:lpstr>PowerPoint Presentation</vt:lpstr>
      <vt:lpstr>About Convolutional Neural Network (CNN)</vt:lpstr>
      <vt:lpstr>Important Terminologies related to CNN</vt:lpstr>
      <vt:lpstr>Model Training (CNN Architecture)</vt:lpstr>
      <vt:lpstr>PowerPoint Presentation</vt:lpstr>
      <vt:lpstr>Project Output</vt:lpstr>
      <vt:lpstr>PowerPoint Presentation</vt:lpstr>
      <vt:lpstr>Results and discussions</vt:lpstr>
      <vt:lpstr>Challenges Faced and Limitations</vt:lpstr>
      <vt:lpstr>Future Scope</vt:lpstr>
      <vt:lpstr>ETBS 2021</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Brajesh Kumar</dc:creator>
  <cp:lastModifiedBy>Brajesh Kumar</cp:lastModifiedBy>
  <cp:revision>146</cp:revision>
  <dcterms:created xsi:type="dcterms:W3CDTF">2021-04-13T17:05:22Z</dcterms:created>
  <dcterms:modified xsi:type="dcterms:W3CDTF">2021-06-14T06:08:16Z</dcterms:modified>
</cp:coreProperties>
</file>